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91" r:id="rId7"/>
    <p:sldId id="264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2" r:id="rId18"/>
    <p:sldId id="261" r:id="rId19"/>
    <p:sldId id="260" r:id="rId20"/>
    <p:sldId id="25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4660"/>
  </p:normalViewPr>
  <p:slideViewPr>
    <p:cSldViewPr>
      <p:cViewPr>
        <p:scale>
          <a:sx n="106" d="100"/>
          <a:sy n="106" d="100"/>
        </p:scale>
        <p:origin x="-49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01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69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71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89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60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8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69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10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4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5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1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35DC-076D-41C0-AFCD-80F2DFE0DBA6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8B2F-00F6-4DBB-A7DB-9D59C603DA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48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9u21s1wu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tfLg1Ot3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f6bShMrj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5536" y="2132856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Het gebruik van beeld in de lessen Frans </a:t>
            </a:r>
          </a:p>
          <a:p>
            <a:r>
              <a:rPr lang="nl-NL" sz="3200" b="1" dirty="0" smtClean="0"/>
              <a:t>en de koppeling aan leesvaardigheid</a:t>
            </a:r>
          </a:p>
          <a:p>
            <a:r>
              <a:rPr lang="nl-NL" sz="3200" b="1" i="1" dirty="0"/>
              <a:t>v</a:t>
            </a:r>
            <a:r>
              <a:rPr lang="nl-NL" sz="3200" b="1" i="1" dirty="0" smtClean="0"/>
              <a:t>oorbeeld van Arsène </a:t>
            </a:r>
            <a:r>
              <a:rPr lang="nl-NL" sz="3200" b="1" i="1" dirty="0" err="1" smtClean="0"/>
              <a:t>Lupin</a:t>
            </a:r>
            <a:endParaRPr lang="nl-NL" sz="3200" b="1" i="1" dirty="0" smtClean="0"/>
          </a:p>
          <a:p>
            <a:endParaRPr lang="nl-NL" sz="3200" b="1" dirty="0"/>
          </a:p>
          <a:p>
            <a:r>
              <a:rPr lang="nl-NL" sz="3200" b="1" dirty="0" smtClean="0"/>
              <a:t>					Berrie de Zeeuw</a:t>
            </a:r>
          </a:p>
          <a:p>
            <a:endParaRPr lang="nl-NL" sz="3200" b="1" dirty="0" smtClean="0"/>
          </a:p>
          <a:p>
            <a:r>
              <a:rPr lang="nl-NL" sz="8000" b="1" dirty="0" smtClean="0"/>
              <a:t>      BIENVENUE! </a:t>
            </a:r>
            <a:endParaRPr lang="nl-NL" sz="8000" b="1" dirty="0"/>
          </a:p>
        </p:txBody>
      </p:sp>
    </p:spTree>
    <p:extLst>
      <p:ext uri="{BB962C8B-B14F-4D97-AF65-F5344CB8AC3E}">
        <p14:creationId xmlns:p14="http://schemas.microsoft.com/office/powerpoint/2010/main" val="4426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95536" y="1916832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Geschikte opdrachtvormen voor de onderbouw:</a:t>
            </a:r>
          </a:p>
          <a:p>
            <a:endParaRPr lang="nl-NL" sz="3200" b="1" dirty="0"/>
          </a:p>
          <a:p>
            <a:r>
              <a:rPr lang="nl-NL" sz="2800" b="1" dirty="0" smtClean="0"/>
              <a:t>-Woordenlijstje laten maken (Frans – Nederlands)</a:t>
            </a:r>
          </a:p>
          <a:p>
            <a:r>
              <a:rPr lang="nl-NL" sz="2800" b="1" dirty="0" smtClean="0"/>
              <a:t>-Personages onder de leerlingen verdelen en</a:t>
            </a:r>
          </a:p>
          <a:p>
            <a:r>
              <a:rPr lang="nl-NL" sz="2800" b="1" dirty="0"/>
              <a:t> </a:t>
            </a:r>
            <a:r>
              <a:rPr lang="nl-NL" sz="2800" b="1" dirty="0" smtClean="0"/>
              <a:t> aantekeningen laten maken</a:t>
            </a:r>
          </a:p>
          <a:p>
            <a:r>
              <a:rPr lang="nl-NL" sz="2800" b="1" dirty="0" smtClean="0"/>
              <a:t>-Noteren van karaktereigenschappen van de </a:t>
            </a:r>
          </a:p>
          <a:p>
            <a:r>
              <a:rPr lang="nl-NL" sz="2800" b="1" dirty="0"/>
              <a:t> </a:t>
            </a:r>
            <a:r>
              <a:rPr lang="nl-NL" sz="2800" b="1" dirty="0" smtClean="0"/>
              <a:t> personages (</a:t>
            </a:r>
            <a:r>
              <a:rPr lang="nl-NL" sz="2800" b="1" dirty="0" smtClean="0"/>
              <a:t>beau/belle, grand(e), </a:t>
            </a:r>
            <a:r>
              <a:rPr lang="nl-NL" sz="2800" b="1" dirty="0" err="1" smtClean="0"/>
              <a:t>sympa</a:t>
            </a:r>
            <a:r>
              <a:rPr lang="nl-NL" sz="2800" b="1" dirty="0" smtClean="0"/>
              <a:t>)</a:t>
            </a:r>
          </a:p>
          <a:p>
            <a:r>
              <a:rPr lang="nl-NL" sz="2800" b="1" dirty="0" smtClean="0"/>
              <a:t>-Samenvatting van de film maken en als </a:t>
            </a:r>
          </a:p>
          <a:p>
            <a:r>
              <a:rPr lang="nl-NL" sz="2800" b="1" dirty="0"/>
              <a:t> </a:t>
            </a:r>
            <a:r>
              <a:rPr lang="nl-NL" sz="2800" b="1" dirty="0" smtClean="0"/>
              <a:t> gatentekst presenteren</a:t>
            </a:r>
          </a:p>
          <a:p>
            <a:r>
              <a:rPr lang="nl-NL" sz="2800" b="1" dirty="0" smtClean="0"/>
              <a:t>-Iets met kleurgebruik of muziek in de film doen</a:t>
            </a:r>
          </a:p>
          <a:p>
            <a:endParaRPr lang="nl-NL" sz="3200" b="1" dirty="0"/>
          </a:p>
          <a:p>
            <a:endParaRPr lang="nl-NL" sz="3200" b="1" dirty="0" smtClean="0"/>
          </a:p>
          <a:p>
            <a:endParaRPr lang="nl-NL" sz="3200" b="1" dirty="0"/>
          </a:p>
          <a:p>
            <a:endParaRPr lang="nl-NL" sz="3200" b="1" dirty="0" smtClean="0"/>
          </a:p>
          <a:p>
            <a:endParaRPr lang="nl-NL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691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" y="0"/>
            <a:ext cx="9144000" cy="6858000"/>
          </a:xfrm>
          <a:prstGeom prst="rect">
            <a:avLst/>
          </a:prstGeom>
        </p:spPr>
      </p:pic>
      <p:pic>
        <p:nvPicPr>
          <p:cNvPr id="5122" name="Picture 2" descr="Le Roi L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90" y="2708920"/>
            <a:ext cx="3600400" cy="36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3528" y="191683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Muziektip: </a:t>
            </a:r>
            <a:r>
              <a:rPr lang="nl-NL" sz="3200" b="1" dirty="0" err="1" smtClean="0"/>
              <a:t>Roi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Lion</a:t>
            </a:r>
            <a:r>
              <a:rPr lang="nl-NL" sz="3200" b="1" dirty="0" smtClean="0"/>
              <a:t>, la Reine des </a:t>
            </a:r>
            <a:r>
              <a:rPr lang="nl-NL" sz="3200" b="1" dirty="0" err="1" smtClean="0"/>
              <a:t>Neiges</a:t>
            </a:r>
            <a:r>
              <a:rPr lang="nl-NL" sz="3200" b="1" dirty="0" smtClean="0"/>
              <a:t>, </a:t>
            </a:r>
            <a:r>
              <a:rPr lang="nl-NL" sz="3200" b="1" dirty="0" err="1" smtClean="0"/>
              <a:t>Encanto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090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5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3528" y="1916832"/>
            <a:ext cx="724211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Opdrachtvormen </a:t>
            </a:r>
            <a:r>
              <a:rPr lang="nl-NL" sz="3200" b="1" dirty="0" smtClean="0"/>
              <a:t>bij</a:t>
            </a:r>
            <a:r>
              <a:rPr lang="nl-NL" sz="3200" b="1" dirty="0" smtClean="0"/>
              <a:t> </a:t>
            </a:r>
            <a:r>
              <a:rPr lang="nl-NL" sz="3200" b="1" dirty="0" smtClean="0"/>
              <a:t>de lessenserie </a:t>
            </a:r>
            <a:r>
              <a:rPr lang="nl-NL" sz="3200" b="1" dirty="0" err="1" smtClean="0"/>
              <a:t>Lupin</a:t>
            </a:r>
            <a:r>
              <a:rPr lang="nl-NL" sz="3200" b="1" dirty="0" smtClean="0"/>
              <a:t>:</a:t>
            </a:r>
          </a:p>
          <a:p>
            <a:r>
              <a:rPr lang="nl-NL" sz="3200" b="1" dirty="0" smtClean="0"/>
              <a:t>			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1. </a:t>
            </a:r>
            <a:r>
              <a:rPr lang="nl-NL" sz="3200" b="1" dirty="0" err="1" smtClean="0"/>
              <a:t>Personnages</a:t>
            </a:r>
            <a:endParaRPr lang="nl-NL" sz="3200" b="1" dirty="0" smtClean="0"/>
          </a:p>
          <a:p>
            <a:r>
              <a:rPr lang="nl-NL" sz="3200" b="1" dirty="0"/>
              <a:t>	</a:t>
            </a:r>
            <a:r>
              <a:rPr lang="nl-NL" sz="3200" b="1" dirty="0" smtClean="0"/>
              <a:t>	2. </a:t>
            </a:r>
            <a:r>
              <a:rPr lang="nl-NL" sz="3200" b="1" dirty="0" err="1" smtClean="0"/>
              <a:t>Lieux</a:t>
            </a:r>
            <a:endParaRPr lang="nl-NL" sz="3200" b="1" dirty="0" smtClean="0"/>
          </a:p>
          <a:p>
            <a:r>
              <a:rPr lang="nl-NL" sz="3200" b="1" dirty="0"/>
              <a:t>	</a:t>
            </a:r>
            <a:r>
              <a:rPr lang="nl-NL" sz="3200" b="1" dirty="0" smtClean="0"/>
              <a:t>	3. </a:t>
            </a:r>
            <a:r>
              <a:rPr lang="nl-NL" sz="3200" b="1" dirty="0" err="1" smtClean="0"/>
              <a:t>Analyser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un</a:t>
            </a:r>
            <a:r>
              <a:rPr lang="nl-NL" sz="3200" b="1" dirty="0" smtClean="0"/>
              <a:t> film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4. Résumé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5. Opinion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6. Culture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7. </a:t>
            </a:r>
            <a:r>
              <a:rPr lang="nl-NL" sz="3200" b="1" dirty="0" err="1" smtClean="0"/>
              <a:t>Créatif</a:t>
            </a:r>
            <a:r>
              <a:rPr lang="nl-NL" sz="3200" b="1" dirty="0" smtClean="0"/>
              <a:t>  </a:t>
            </a:r>
            <a:endParaRPr lang="nl-NL" sz="3200" b="1" dirty="0"/>
          </a:p>
        </p:txBody>
      </p:sp>
      <p:pic>
        <p:nvPicPr>
          <p:cNvPr id="6146" name="Picture 2" descr="Omar Sy in nieuwe Lupin Netflix trailer door regisseur Louis Leterrier op  MoviePu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664296" cy="39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544" y="1916832"/>
            <a:ext cx="2739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1. </a:t>
            </a:r>
            <a:r>
              <a:rPr lang="nl-NL" sz="3200" b="1" dirty="0" err="1" smtClean="0"/>
              <a:t>Personnages</a:t>
            </a:r>
            <a:endParaRPr lang="nl-NL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3" y="2515982"/>
            <a:ext cx="6202737" cy="1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85" y="4437112"/>
            <a:ext cx="60970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2625"/>
            <a:ext cx="5837139" cy="21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5328592" cy="20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6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988840"/>
            <a:ext cx="58102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39552" y="1916832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2. </a:t>
            </a:r>
            <a:r>
              <a:rPr lang="nl-NL" sz="3200" b="1" dirty="0" err="1" smtClean="0"/>
              <a:t>Lieux</a:t>
            </a:r>
            <a:endParaRPr lang="nl-NL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99" y="2708920"/>
            <a:ext cx="6219601" cy="38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3528" y="184482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3. </a:t>
            </a:r>
            <a:r>
              <a:rPr lang="nl-NL" sz="3200" b="1" dirty="0" err="1" smtClean="0"/>
              <a:t>Analyser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un</a:t>
            </a:r>
            <a:r>
              <a:rPr lang="nl-NL" sz="3200" b="1" dirty="0" smtClean="0"/>
              <a:t> film</a:t>
            </a:r>
            <a:endParaRPr lang="nl-NL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94" y="2533111"/>
            <a:ext cx="6205574" cy="40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5" y="1916833"/>
            <a:ext cx="6329917" cy="18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44471"/>
            <a:ext cx="5904656" cy="282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80720" cy="34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3528" y="204400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Het bedenken van geschikte opdrachtvormen en vragen a.d.h.v. filmanalyse:</a:t>
            </a:r>
          </a:p>
          <a:p>
            <a:endParaRPr lang="nl-NL" sz="3200" b="1" dirty="0"/>
          </a:p>
          <a:p>
            <a:r>
              <a:rPr lang="nl-NL" sz="3200" b="1" dirty="0" smtClean="0"/>
              <a:t>			1. Inhoud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	2. Vorm</a:t>
            </a:r>
          </a:p>
          <a:p>
            <a:r>
              <a:rPr lang="nl-NL" sz="3200" b="1" dirty="0"/>
              <a:t>	</a:t>
            </a:r>
            <a:r>
              <a:rPr lang="nl-NL" sz="3200" b="1" dirty="0" smtClean="0"/>
              <a:t>		3. Functie</a:t>
            </a:r>
            <a:endParaRPr lang="nl-NL" sz="3200" b="1" dirty="0"/>
          </a:p>
        </p:txBody>
      </p:sp>
      <p:pic>
        <p:nvPicPr>
          <p:cNvPr id="27656" name="Picture 8" descr="Cinema Pipoca Symbol Custom Round LED Neon Sign Cinema Film Logo LED  Lighting Decor Cinema Movie Wall Decor|Wind Chimes &amp; Hanging Decorations| -  AliEx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0588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9519"/>
            <a:ext cx="5942678" cy="23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3136"/>
            <a:ext cx="6552728" cy="20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42129" y="177281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4. Résumé</a:t>
            </a:r>
            <a:endParaRPr lang="nl-NL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5" y="2429600"/>
            <a:ext cx="5582181" cy="194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6190456" cy="19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39552" y="1916832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5. Opinion</a:t>
            </a:r>
            <a:endParaRPr lang="nl-NL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04464"/>
            <a:ext cx="6192687" cy="15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47778"/>
            <a:ext cx="5915124" cy="24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95536" y="1897288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6. Culture </a:t>
            </a:r>
            <a:endParaRPr lang="nl-NL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06" y="2482063"/>
            <a:ext cx="5962402" cy="40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83" y="2153908"/>
            <a:ext cx="6244153" cy="435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9500"/>
            <a:ext cx="5290542" cy="483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651811"/>
            <a:ext cx="6840760" cy="279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39552" y="1916832"/>
            <a:ext cx="1732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7. </a:t>
            </a:r>
            <a:r>
              <a:rPr lang="nl-NL" sz="3200" b="1" dirty="0" err="1" smtClean="0"/>
              <a:t>Créatif</a:t>
            </a:r>
            <a:endParaRPr lang="nl-NL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15108"/>
            <a:ext cx="7177584" cy="24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546502" cy="346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6543"/>
            <a:ext cx="6877198" cy="14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99657"/>
            <a:ext cx="6598691" cy="218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1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6" y="2103920"/>
            <a:ext cx="7838387" cy="424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1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544" y="1988840"/>
            <a:ext cx="839467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/>
              <a:t>C’est</a:t>
            </a:r>
            <a:r>
              <a:rPr lang="nl-NL" sz="3200" b="1" dirty="0" smtClean="0"/>
              <a:t> à </a:t>
            </a:r>
            <a:r>
              <a:rPr lang="nl-NL" sz="3200" b="1" dirty="0" err="1" smtClean="0"/>
              <a:t>vous</a:t>
            </a:r>
            <a:r>
              <a:rPr lang="nl-NL" sz="3200" b="1" dirty="0" smtClean="0"/>
              <a:t>!</a:t>
            </a:r>
          </a:p>
          <a:p>
            <a:endParaRPr lang="nl-NL" sz="3200" b="1" dirty="0" smtClean="0"/>
          </a:p>
          <a:p>
            <a:r>
              <a:rPr lang="nl-NL" sz="3200" b="1" dirty="0" smtClean="0"/>
              <a:t>Bekijk de trailer van </a:t>
            </a:r>
            <a:r>
              <a:rPr lang="nl-NL" sz="3200" b="1" dirty="0" err="1" smtClean="0"/>
              <a:t>Lupin</a:t>
            </a:r>
            <a:r>
              <a:rPr lang="nl-NL" sz="3200" b="1" dirty="0" smtClean="0"/>
              <a:t> seizoen 2 en bedenk </a:t>
            </a:r>
          </a:p>
          <a:p>
            <a:r>
              <a:rPr lang="nl-NL" sz="3200" b="1" dirty="0" smtClean="0"/>
              <a:t>een originele opdrachtvorm (out of </a:t>
            </a:r>
            <a:r>
              <a:rPr lang="nl-NL" sz="3200" b="1" dirty="0" err="1" smtClean="0"/>
              <a:t>the</a:t>
            </a:r>
            <a:r>
              <a:rPr lang="nl-NL" sz="3200" b="1" dirty="0" smtClean="0"/>
              <a:t> box)</a:t>
            </a:r>
            <a:endParaRPr lang="nl-NL" sz="3200" b="1" dirty="0"/>
          </a:p>
        </p:txBody>
      </p:sp>
      <p:pic>
        <p:nvPicPr>
          <p:cNvPr id="24578" name="Picture 2" descr="Étretat. La partie 2 de la saison 1 de la série « Lupin » diffusée le 11  juin sur Netfli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295861" cy="24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99592" y="1916832"/>
            <a:ext cx="6408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/>
              <a:t>Originele opdrachtvorm (out of </a:t>
            </a:r>
            <a:r>
              <a:rPr lang="nl-NL" sz="2800" b="1" dirty="0" err="1" smtClean="0"/>
              <a:t>the</a:t>
            </a:r>
            <a:r>
              <a:rPr lang="nl-NL" sz="2800" b="1" dirty="0" smtClean="0"/>
              <a:t> box)</a:t>
            </a:r>
          </a:p>
          <a:p>
            <a:endParaRPr lang="nl-NL" sz="2800" b="1" dirty="0" smtClean="0"/>
          </a:p>
          <a:p>
            <a:r>
              <a:rPr lang="nl-NL" sz="2800" b="1" dirty="0"/>
              <a:t>	</a:t>
            </a:r>
            <a:r>
              <a:rPr lang="nl-NL" sz="2800" b="1" dirty="0" smtClean="0"/>
              <a:t>	1</a:t>
            </a:r>
            <a:r>
              <a:rPr lang="nl-NL" sz="2800" b="1" dirty="0"/>
              <a:t>. </a:t>
            </a:r>
            <a:r>
              <a:rPr lang="nl-NL" sz="2800" b="1" dirty="0" err="1"/>
              <a:t>Personnages</a:t>
            </a:r>
            <a:endParaRPr lang="nl-NL" sz="2800" b="1" dirty="0"/>
          </a:p>
          <a:p>
            <a:r>
              <a:rPr lang="nl-NL" sz="2800" b="1" dirty="0"/>
              <a:t>		2. </a:t>
            </a:r>
            <a:r>
              <a:rPr lang="nl-NL" sz="2800" b="1" dirty="0" err="1"/>
              <a:t>Lieux</a:t>
            </a:r>
            <a:endParaRPr lang="nl-NL" sz="2800" b="1" dirty="0"/>
          </a:p>
          <a:p>
            <a:r>
              <a:rPr lang="nl-NL" sz="2800" b="1" dirty="0"/>
              <a:t>		3. </a:t>
            </a:r>
            <a:r>
              <a:rPr lang="nl-NL" sz="2800" b="1" dirty="0" err="1"/>
              <a:t>Analyser</a:t>
            </a:r>
            <a:r>
              <a:rPr lang="nl-NL" sz="2800" b="1" dirty="0"/>
              <a:t> </a:t>
            </a:r>
            <a:r>
              <a:rPr lang="nl-NL" sz="2800" b="1" dirty="0" err="1"/>
              <a:t>un</a:t>
            </a:r>
            <a:r>
              <a:rPr lang="nl-NL" sz="2800" b="1" dirty="0"/>
              <a:t> film</a:t>
            </a:r>
          </a:p>
          <a:p>
            <a:r>
              <a:rPr lang="nl-NL" sz="2800" b="1" dirty="0"/>
              <a:t>		4. Résumé</a:t>
            </a:r>
          </a:p>
          <a:p>
            <a:r>
              <a:rPr lang="nl-NL" sz="2800" b="1" dirty="0"/>
              <a:t>		5. Opinion</a:t>
            </a:r>
          </a:p>
          <a:p>
            <a:r>
              <a:rPr lang="nl-NL" sz="2800" b="1" dirty="0"/>
              <a:t>		6. Culture</a:t>
            </a:r>
          </a:p>
          <a:p>
            <a:r>
              <a:rPr lang="nl-NL" sz="2800" b="1" dirty="0"/>
              <a:t>		7. </a:t>
            </a:r>
            <a:r>
              <a:rPr lang="nl-NL" sz="2800" b="1" dirty="0" err="1"/>
              <a:t>Créatif</a:t>
            </a:r>
            <a:r>
              <a:rPr lang="nl-NL" sz="2800" b="1" dirty="0"/>
              <a:t>  </a:t>
            </a:r>
            <a:endParaRPr lang="nl-NL" sz="2800" b="1" dirty="0" smtClean="0"/>
          </a:p>
          <a:p>
            <a:r>
              <a:rPr lang="nl-NL" sz="2800" b="1" dirty="0"/>
              <a:t>	</a:t>
            </a:r>
            <a:r>
              <a:rPr lang="nl-NL" sz="2800" b="1" dirty="0" smtClean="0"/>
              <a:t>	8. … </a:t>
            </a:r>
          </a:p>
          <a:p>
            <a:r>
              <a:rPr lang="nl-NL" sz="2800" b="1" dirty="0"/>
              <a:t>	</a:t>
            </a:r>
            <a:r>
              <a:rPr lang="nl-NL" sz="2800" b="1" dirty="0" smtClean="0"/>
              <a:t>	9. … </a:t>
            </a:r>
            <a:endParaRPr lang="nl-NL" sz="2800" b="1" dirty="0"/>
          </a:p>
        </p:txBody>
      </p:sp>
      <p:pic>
        <p:nvPicPr>
          <p:cNvPr id="25602" name="Picture 2" descr="Netflix maakt bekend wanneer je 'Lupin' seizoen 2 kan gaan kijken -  SerieTota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16" y="2708920"/>
            <a:ext cx="21055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Picture 2" descr="LFF B1 - Les Aventures d'Arsène Lupin (eboo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44500" cy="37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67544" y="191683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Koppeling aan leesvaardigheid</a:t>
            </a:r>
            <a:endParaRPr lang="nl-NL" sz="3200" b="1" dirty="0"/>
          </a:p>
        </p:txBody>
      </p:sp>
      <p:sp>
        <p:nvSpPr>
          <p:cNvPr id="3" name="Rechthoek 2"/>
          <p:cNvSpPr/>
          <p:nvPr/>
        </p:nvSpPr>
        <p:spPr>
          <a:xfrm>
            <a:off x="4211960" y="3443028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 smtClean="0"/>
              <a:t>Aventure</a:t>
            </a:r>
            <a:r>
              <a:rPr lang="nl-NL" b="1" dirty="0" smtClean="0"/>
              <a:t> 1: Le collier de la reine</a:t>
            </a:r>
          </a:p>
          <a:p>
            <a:endParaRPr lang="nl-NL" b="1" dirty="0"/>
          </a:p>
          <a:p>
            <a:r>
              <a:rPr lang="nl-NL" b="1" dirty="0" err="1" smtClean="0"/>
              <a:t>Aventure</a:t>
            </a:r>
            <a:r>
              <a:rPr lang="nl-NL" b="1" dirty="0" smtClean="0"/>
              <a:t> 2: </a:t>
            </a:r>
            <a:r>
              <a:rPr lang="nl-NL" b="1" dirty="0" err="1" smtClean="0"/>
              <a:t>Herlock</a:t>
            </a:r>
            <a:r>
              <a:rPr lang="nl-NL" b="1" dirty="0" smtClean="0"/>
              <a:t> </a:t>
            </a:r>
            <a:r>
              <a:rPr lang="nl-NL" b="1" dirty="0" err="1" smtClean="0"/>
              <a:t>Sholmes</a:t>
            </a:r>
            <a:r>
              <a:rPr lang="nl-NL" b="1" dirty="0" smtClean="0"/>
              <a:t> </a:t>
            </a:r>
            <a:r>
              <a:rPr lang="nl-NL" b="1" dirty="0" err="1" smtClean="0"/>
              <a:t>arrive</a:t>
            </a:r>
            <a:r>
              <a:rPr lang="nl-NL" b="1" dirty="0" smtClean="0"/>
              <a:t> </a:t>
            </a:r>
            <a:r>
              <a:rPr lang="nl-NL" b="1" dirty="0" err="1" smtClean="0"/>
              <a:t>trop</a:t>
            </a:r>
            <a:r>
              <a:rPr lang="nl-NL" b="1" dirty="0" smtClean="0"/>
              <a:t> </a:t>
            </a:r>
            <a:r>
              <a:rPr lang="nl-NL" b="1" dirty="0" err="1" smtClean="0"/>
              <a:t>tard</a:t>
            </a:r>
            <a:endParaRPr lang="nl-NL" b="1" dirty="0" smtClean="0"/>
          </a:p>
          <a:p>
            <a:endParaRPr lang="nl-NL" b="1" dirty="0"/>
          </a:p>
          <a:p>
            <a:r>
              <a:rPr lang="nl-NL" b="1" dirty="0" err="1" smtClean="0"/>
              <a:t>Aventure</a:t>
            </a:r>
            <a:r>
              <a:rPr lang="nl-NL" b="1" dirty="0" smtClean="0"/>
              <a:t> 3: </a:t>
            </a:r>
            <a:r>
              <a:rPr lang="nl-NL" b="1" dirty="0" err="1" smtClean="0"/>
              <a:t>L’écharpe</a:t>
            </a:r>
            <a:r>
              <a:rPr lang="nl-NL" b="1" dirty="0" smtClean="0"/>
              <a:t> de </a:t>
            </a:r>
            <a:r>
              <a:rPr lang="nl-NL" b="1" dirty="0" err="1" smtClean="0"/>
              <a:t>soie</a:t>
            </a:r>
            <a:r>
              <a:rPr lang="nl-NL" b="1" dirty="0" smtClean="0"/>
              <a:t> rouge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591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83568" y="1988840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Geschikte opdrachtvormen:</a:t>
            </a:r>
          </a:p>
          <a:p>
            <a:endParaRPr lang="nl-NL" sz="3200" b="1" dirty="0"/>
          </a:p>
          <a:p>
            <a:pPr marL="514350" indent="-514350">
              <a:buAutoNum type="arabicPeriod"/>
            </a:pPr>
            <a:r>
              <a:rPr lang="nl-NL" sz="3200" b="1" dirty="0" smtClean="0"/>
              <a:t>Link laten leggen tussen boek en serie</a:t>
            </a:r>
          </a:p>
          <a:p>
            <a:pPr marL="514350" indent="-514350">
              <a:buAutoNum type="arabicPeriod"/>
            </a:pPr>
            <a:r>
              <a:rPr lang="nl-NL" sz="3200" b="1" dirty="0" smtClean="0"/>
              <a:t>Geschiedenis van de ketting onderzoeken </a:t>
            </a:r>
          </a:p>
          <a:p>
            <a:pPr marL="514350" indent="-514350">
              <a:buAutoNum type="arabicPeriod"/>
            </a:pPr>
            <a:r>
              <a:rPr lang="nl-NL" sz="3200" b="1" dirty="0" smtClean="0"/>
              <a:t>Tekening laten maken van een plek</a:t>
            </a:r>
          </a:p>
          <a:p>
            <a:pPr marL="514350" indent="-514350">
              <a:buFontTx/>
              <a:buAutoNum type="arabicPeriod"/>
            </a:pPr>
            <a:r>
              <a:rPr lang="nl-NL" sz="3200" b="1" dirty="0"/>
              <a:t>Lijst laten maken van </a:t>
            </a:r>
            <a:r>
              <a:rPr lang="nl-NL" sz="3200" b="1" dirty="0" smtClean="0"/>
              <a:t>aanwijzingen</a:t>
            </a:r>
          </a:p>
          <a:p>
            <a:pPr marL="514350" indent="-514350">
              <a:buAutoNum type="arabicPeriod"/>
            </a:pPr>
            <a:r>
              <a:rPr lang="nl-NL" sz="3200" b="1" dirty="0" smtClean="0"/>
              <a:t>Portret laten maken van </a:t>
            </a:r>
            <a:r>
              <a:rPr lang="nl-NL" sz="3200" b="1" dirty="0" smtClean="0"/>
              <a:t>personages </a:t>
            </a:r>
            <a:endParaRPr lang="nl-NL" sz="3200" b="1" dirty="0" smtClean="0"/>
          </a:p>
          <a:p>
            <a:pPr marL="514350" indent="-514350">
              <a:buAutoNum type="arabicPeriod"/>
            </a:pPr>
            <a:r>
              <a:rPr lang="nl-NL" sz="3200" b="1" dirty="0" smtClean="0"/>
              <a:t>Zelf in de rol van detective kruipen</a:t>
            </a:r>
          </a:p>
          <a:p>
            <a:pPr marL="514350" indent="-514350">
              <a:buAutoNum type="arabicPeriod"/>
            </a:pPr>
            <a:r>
              <a:rPr lang="nl-NL" sz="3200" b="1" dirty="0" smtClean="0"/>
              <a:t>In groepjes een extra hoofdstuk schrijven</a:t>
            </a:r>
          </a:p>
          <a:p>
            <a:pPr marL="514350" indent="-514350">
              <a:buAutoNum type="arabicPeriod"/>
            </a:pPr>
            <a:endParaRPr lang="nl-NL" sz="3200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2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42873" y="2204864"/>
            <a:ext cx="3455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u="sng" dirty="0" smtClean="0"/>
              <a:t>QUESTIONS?</a:t>
            </a:r>
            <a:endParaRPr lang="nl-NL" sz="48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435217" y="3933056"/>
            <a:ext cx="8559907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200" b="1" dirty="0" smtClean="0"/>
              <a:t>MERCI ET AU REVOIR!</a:t>
            </a:r>
            <a:endParaRPr lang="nl-NL" sz="7200" b="1" dirty="0"/>
          </a:p>
          <a:p>
            <a:r>
              <a:rPr lang="nl-NL" sz="2000" b="1" dirty="0" smtClean="0"/>
              <a:t>                                                                     </a:t>
            </a:r>
          </a:p>
          <a:p>
            <a:endParaRPr lang="nl-NL" sz="2000" b="1" dirty="0"/>
          </a:p>
          <a:p>
            <a:r>
              <a:rPr lang="nl-NL" sz="2000" b="1" dirty="0" smtClean="0"/>
              <a:t>				</a:t>
            </a:r>
          </a:p>
          <a:p>
            <a:endParaRPr lang="nl-NL" sz="2000" b="1" dirty="0" smtClean="0"/>
          </a:p>
          <a:p>
            <a:r>
              <a:rPr lang="nl-NL" sz="2000" b="1" dirty="0"/>
              <a:t>	</a:t>
            </a:r>
            <a:r>
              <a:rPr lang="nl-NL" sz="2000" b="1" dirty="0" smtClean="0"/>
              <a:t>			                berriedezeeuw@levendetalen.nl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6146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6" y="1900159"/>
            <a:ext cx="7309507" cy="47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479109" cy="151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ioscoop Kok CinemaxX Harderwijk: kinderfilms, kinderfeestjes en  schoolreisj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6" y="3861048"/>
            <a:ext cx="3960440" cy="26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3528" y="1916832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Filmanalyse a.d.h.v. inhoud, vorm en functie:</a:t>
            </a:r>
          </a:p>
          <a:p>
            <a:endParaRPr lang="nl-NL" sz="3200" b="1" dirty="0" smtClean="0"/>
          </a:p>
          <a:p>
            <a:pPr marL="514350" indent="-514350">
              <a:buAutoNum type="alphaUcPeriod"/>
            </a:pPr>
            <a:r>
              <a:rPr lang="nl-NL" sz="2800" b="1" dirty="0" smtClean="0"/>
              <a:t>Waar gaat de film over?</a:t>
            </a:r>
          </a:p>
          <a:p>
            <a:pPr marL="514350" indent="-514350">
              <a:buAutoNum type="alphaUcPeriod"/>
            </a:pPr>
            <a:r>
              <a:rPr lang="nl-NL" sz="2800" b="1" dirty="0" smtClean="0"/>
              <a:t>Wat heeft de regisseur met de film te vertellen?</a:t>
            </a:r>
          </a:p>
          <a:p>
            <a:pPr marL="514350" indent="-514350">
              <a:buAutoNum type="alphaUcPeriod"/>
            </a:pPr>
            <a:r>
              <a:rPr lang="nl-NL" sz="2800" b="1" dirty="0" smtClean="0"/>
              <a:t>Is hoeverre suggereert de film de werkelijkheid?</a:t>
            </a:r>
          </a:p>
          <a:p>
            <a:pPr marL="514350" indent="-514350">
              <a:buAutoNum type="alphaUcPeriod"/>
            </a:pPr>
            <a:r>
              <a:rPr lang="nl-NL" sz="2800" b="1" dirty="0" smtClean="0"/>
              <a:t>Waarmee is de film gemaakt binnen de kadrering?</a:t>
            </a:r>
          </a:p>
          <a:p>
            <a:pPr marL="514350" indent="-514350">
              <a:buAutoNum type="alphaUcPeriod"/>
            </a:pPr>
            <a:r>
              <a:rPr lang="nl-NL" sz="2800" b="1" dirty="0" smtClean="0"/>
              <a:t>Hoe zijn de middelen geordend (in tijd en ruimte)?</a:t>
            </a:r>
          </a:p>
          <a:p>
            <a:pPr marL="514350" indent="-514350">
              <a:buAutoNum type="alphaUcPeriod"/>
            </a:pPr>
            <a:r>
              <a:rPr lang="nl-NL" sz="2800" b="1" dirty="0" smtClean="0"/>
              <a:t>Met welk doel wordt de voorstelling gebracht?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0299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Envole-Moi - Focus Filmtheater Arnh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1756"/>
            <a:ext cx="3755885" cy="2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5536" y="1772816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Trailer ‘</a:t>
            </a:r>
            <a:r>
              <a:rPr lang="nl-NL" sz="3200" b="1" dirty="0" err="1" smtClean="0"/>
              <a:t>Envole-moi</a:t>
            </a:r>
            <a:r>
              <a:rPr lang="nl-NL" sz="3200" b="1" dirty="0" smtClean="0"/>
              <a:t>’</a:t>
            </a:r>
          </a:p>
          <a:p>
            <a:endParaRPr lang="nl-NL" sz="3200" b="1" dirty="0"/>
          </a:p>
          <a:p>
            <a:endParaRPr lang="nl-NL" sz="3200" b="1" dirty="0" smtClean="0"/>
          </a:p>
          <a:p>
            <a:endParaRPr lang="nl-NL" sz="3200" b="1" dirty="0"/>
          </a:p>
          <a:p>
            <a:endParaRPr lang="nl-NL" sz="3200" b="1" dirty="0" smtClean="0"/>
          </a:p>
          <a:p>
            <a:endParaRPr lang="nl-NL" sz="3200" b="1" dirty="0" smtClean="0"/>
          </a:p>
          <a:p>
            <a:endParaRPr lang="nl-NL" sz="3200" b="1" dirty="0"/>
          </a:p>
        </p:txBody>
      </p:sp>
      <p:sp>
        <p:nvSpPr>
          <p:cNvPr id="3" name="Rechthoek 2"/>
          <p:cNvSpPr/>
          <p:nvPr/>
        </p:nvSpPr>
        <p:spPr>
          <a:xfrm>
            <a:off x="443629" y="5177734"/>
            <a:ext cx="8524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H</a:t>
            </a:r>
            <a:r>
              <a:rPr lang="nl-NL" sz="3200" b="1" dirty="0" smtClean="0"/>
              <a:t>artverwarmende komedie over een bijzondere vriendschap tussen twee jongens die hun levens voorgoed heeft veranderd. 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1354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95536" y="1988840"/>
            <a:ext cx="8748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Tip! Bespaar tijd en toon slechts enkele minuten </a:t>
            </a:r>
          </a:p>
          <a:p>
            <a:r>
              <a:rPr lang="nl-NL" sz="3200" b="1" dirty="0"/>
              <a:t>v</a:t>
            </a:r>
            <a:r>
              <a:rPr lang="nl-NL" sz="3200" b="1" dirty="0" smtClean="0"/>
              <a:t>an de film, de trailer of een spannende scène</a:t>
            </a:r>
          </a:p>
          <a:p>
            <a:endParaRPr lang="nl-NL" sz="3200" b="1" dirty="0"/>
          </a:p>
          <a:p>
            <a:r>
              <a:rPr lang="nl-NL" sz="3200" b="1" dirty="0" smtClean="0"/>
              <a:t>Bedenk vervolgens vragen die de leerling prikkelen</a:t>
            </a:r>
          </a:p>
          <a:p>
            <a:r>
              <a:rPr lang="nl-NL" sz="3200" b="1" dirty="0"/>
              <a:t>o</a:t>
            </a:r>
            <a:r>
              <a:rPr lang="nl-NL" sz="3200" b="1" dirty="0" smtClean="0"/>
              <a:t>m de film/serie zelf te gaan bekijken:</a:t>
            </a:r>
          </a:p>
          <a:p>
            <a:r>
              <a:rPr lang="nl-NL" sz="3200" b="1" dirty="0" smtClean="0"/>
              <a:t>-Hoe denk je dat de film afloopt?</a:t>
            </a:r>
          </a:p>
          <a:p>
            <a:r>
              <a:rPr lang="nl-NL" sz="3200" b="1" dirty="0" smtClean="0"/>
              <a:t>-Overleven beide personages het?</a:t>
            </a:r>
          </a:p>
          <a:p>
            <a:r>
              <a:rPr lang="nl-NL" sz="3200" b="1" dirty="0" smtClean="0"/>
              <a:t>-</a:t>
            </a:r>
            <a:r>
              <a:rPr lang="nl-NL" sz="3200" b="1" dirty="0" smtClean="0"/>
              <a:t>Blijven ze vrienden?</a:t>
            </a:r>
          </a:p>
          <a:p>
            <a:r>
              <a:rPr lang="nl-NL" sz="3200" b="1" dirty="0" smtClean="0"/>
              <a:t>-Vindt </a:t>
            </a:r>
            <a:r>
              <a:rPr lang="nl-NL" sz="3200" b="1" dirty="0" smtClean="0"/>
              <a:t>de jongen de liefde van zijn leven? </a:t>
            </a:r>
          </a:p>
          <a:p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6123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95536" y="191683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Leuke films voor in de klas:</a:t>
            </a:r>
          </a:p>
          <a:p>
            <a:endParaRPr lang="nl-NL" sz="3200" b="1" dirty="0"/>
          </a:p>
          <a:p>
            <a:r>
              <a:rPr lang="nl-NL" sz="3200" b="1" dirty="0" smtClean="0"/>
              <a:t>Klas 1:       </a:t>
            </a:r>
            <a:r>
              <a:rPr lang="nl-NL" sz="3200" b="1" dirty="0" err="1" smtClean="0"/>
              <a:t>Astérix</a:t>
            </a:r>
            <a:r>
              <a:rPr lang="nl-NL" sz="3200" b="1" dirty="0" smtClean="0"/>
              <a:t> &amp; </a:t>
            </a:r>
            <a:r>
              <a:rPr lang="nl-NL" sz="3200" b="1" dirty="0" err="1" smtClean="0"/>
              <a:t>Obélix</a:t>
            </a:r>
            <a:r>
              <a:rPr lang="nl-NL" sz="3200" b="1" dirty="0" smtClean="0"/>
              <a:t>, Ratatouille,</a:t>
            </a:r>
          </a:p>
          <a:p>
            <a:r>
              <a:rPr lang="nl-NL" sz="3200" b="1" dirty="0"/>
              <a:t>	 </a:t>
            </a:r>
            <a:r>
              <a:rPr lang="nl-NL" sz="3200" b="1" dirty="0" smtClean="0"/>
              <a:t>        Les </a:t>
            </a:r>
            <a:r>
              <a:rPr lang="nl-NL" sz="3200" b="1" dirty="0" err="1" smtClean="0"/>
              <a:t>vacances</a:t>
            </a:r>
            <a:r>
              <a:rPr lang="nl-NL" sz="3200" b="1" dirty="0" smtClean="0"/>
              <a:t> de Mr. </a:t>
            </a:r>
            <a:r>
              <a:rPr lang="nl-NL" sz="3200" b="1" dirty="0" err="1" smtClean="0"/>
              <a:t>Bean</a:t>
            </a:r>
            <a:endParaRPr lang="nl-NL" sz="3200" b="1" dirty="0"/>
          </a:p>
          <a:p>
            <a:endParaRPr lang="nl-NL" sz="3200" b="1" dirty="0" smtClean="0"/>
          </a:p>
          <a:p>
            <a:r>
              <a:rPr lang="nl-NL" sz="3200" b="1" dirty="0" smtClean="0"/>
              <a:t>Klas 2,3:    Le </a:t>
            </a:r>
            <a:r>
              <a:rPr lang="nl-NL" sz="3200" b="1" dirty="0" err="1" smtClean="0"/>
              <a:t>nouveau</a:t>
            </a:r>
            <a:r>
              <a:rPr lang="nl-NL" sz="3200" b="1" dirty="0" smtClean="0"/>
              <a:t>, Les profs 1 et 2, Les </a:t>
            </a:r>
            <a:r>
              <a:rPr lang="nl-NL" sz="3200" b="1" dirty="0" err="1" smtClean="0"/>
              <a:t>Tuche</a:t>
            </a:r>
            <a:r>
              <a:rPr lang="nl-NL" sz="3200" b="1" dirty="0" smtClean="0"/>
              <a:t>,</a:t>
            </a:r>
            <a:endParaRPr lang="nl-NL" sz="3200" b="1" dirty="0" smtClean="0"/>
          </a:p>
          <a:p>
            <a:r>
              <a:rPr lang="nl-NL" sz="3200" b="1" dirty="0"/>
              <a:t> </a:t>
            </a:r>
            <a:r>
              <a:rPr lang="nl-NL" sz="3200" b="1" dirty="0" smtClean="0"/>
              <a:t>                  </a:t>
            </a:r>
            <a:r>
              <a:rPr lang="nl-NL" sz="3200" b="1" dirty="0" err="1" smtClean="0"/>
              <a:t>C’est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quoi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cette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famille</a:t>
            </a:r>
            <a:r>
              <a:rPr lang="nl-NL" sz="3200" b="1" dirty="0" smtClean="0"/>
              <a:t>? </a:t>
            </a:r>
          </a:p>
          <a:p>
            <a:endParaRPr lang="nl-NL" sz="3200" b="1" dirty="0" smtClean="0"/>
          </a:p>
          <a:p>
            <a:r>
              <a:rPr lang="nl-NL" sz="3200" b="1" dirty="0" smtClean="0"/>
              <a:t>BB:             Papa </a:t>
            </a:r>
            <a:r>
              <a:rPr lang="nl-NL" sz="3200" b="1" dirty="0" err="1" smtClean="0"/>
              <a:t>ou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maman</a:t>
            </a:r>
            <a:r>
              <a:rPr lang="nl-NL" sz="3200" b="1" dirty="0" smtClean="0"/>
              <a:t>? </a:t>
            </a:r>
            <a:r>
              <a:rPr lang="nl-NL" sz="3200" b="1" dirty="0" err="1" smtClean="0"/>
              <a:t>Brillantissisme</a:t>
            </a:r>
            <a:r>
              <a:rPr lang="nl-NL" sz="3200" b="1" dirty="0" smtClean="0"/>
              <a:t>, </a:t>
            </a:r>
          </a:p>
          <a:p>
            <a:r>
              <a:rPr lang="nl-NL" sz="3200" b="1" dirty="0" smtClean="0"/>
              <a:t>                   La Belle et la Bête, </a:t>
            </a:r>
            <a:r>
              <a:rPr lang="nl-NL" sz="3200" b="1" dirty="0" err="1" smtClean="0"/>
              <a:t>Été</a:t>
            </a:r>
            <a:r>
              <a:rPr lang="nl-NL" sz="3200" b="1" dirty="0" smtClean="0"/>
              <a:t> ‘85 </a:t>
            </a:r>
          </a:p>
          <a:p>
            <a:r>
              <a:rPr lang="nl-NL" sz="3200" b="1" dirty="0"/>
              <a:t>	 </a:t>
            </a:r>
            <a:r>
              <a:rPr lang="nl-NL" sz="3200" b="1" dirty="0" smtClean="0"/>
              <a:t>  </a:t>
            </a:r>
          </a:p>
        </p:txBody>
      </p:sp>
      <p:pic>
        <p:nvPicPr>
          <p:cNvPr id="28674" name="Picture 2" descr="C'est Quoi Cette Famille?! (Film, 2016) - MovieMeter.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25948"/>
            <a:ext cx="1723909" cy="2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399</Words>
  <Application>Microsoft Office PowerPoint</Application>
  <PresentationFormat>Diavoorstelling (4:3)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Berrie de Zeeuw</dc:creator>
  <cp:lastModifiedBy>Berrie de Zeeuw</cp:lastModifiedBy>
  <cp:revision>39</cp:revision>
  <dcterms:created xsi:type="dcterms:W3CDTF">2022-04-04T17:32:26Z</dcterms:created>
  <dcterms:modified xsi:type="dcterms:W3CDTF">2022-04-18T20:49:21Z</dcterms:modified>
</cp:coreProperties>
</file>