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70" r:id="rId9"/>
    <p:sldId id="263" r:id="rId10"/>
    <p:sldId id="266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9" r:id="rId35"/>
    <p:sldId id="296" r:id="rId36"/>
    <p:sldId id="297" r:id="rId37"/>
    <p:sldId id="298" r:id="rId38"/>
    <p:sldId id="292" r:id="rId39"/>
    <p:sldId id="295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22" r:id="rId48"/>
    <p:sldId id="307" r:id="rId49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599" autoAdjust="0"/>
  </p:normalViewPr>
  <p:slideViewPr>
    <p:cSldViewPr>
      <p:cViewPr varScale="1">
        <p:scale>
          <a:sx n="86" d="100"/>
          <a:sy n="86" d="100"/>
        </p:scale>
        <p:origin x="614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wan Geerts" userId="b02c554b-e6a2-47c2-8fcb-111aba94122d" providerId="ADAL" clId="{0C53C5F1-3AF7-440A-B74F-48327DDFFC90}"/>
    <pc:docChg chg="custSel modSld">
      <pc:chgData name="Twan Geerts" userId="b02c554b-e6a2-47c2-8fcb-111aba94122d" providerId="ADAL" clId="{0C53C5F1-3AF7-440A-B74F-48327DDFFC90}" dt="2022-04-18T08:22:00.186" v="236" actId="6549"/>
      <pc:docMkLst>
        <pc:docMk/>
      </pc:docMkLst>
      <pc:sldChg chg="modSp mod">
        <pc:chgData name="Twan Geerts" userId="b02c554b-e6a2-47c2-8fcb-111aba94122d" providerId="ADAL" clId="{0C53C5F1-3AF7-440A-B74F-48327DDFFC90}" dt="2022-04-18T07:50:37.764" v="18" actId="20577"/>
        <pc:sldMkLst>
          <pc:docMk/>
          <pc:sldMk cId="2215894925" sldId="261"/>
        </pc:sldMkLst>
        <pc:spChg chg="mod">
          <ac:chgData name="Twan Geerts" userId="b02c554b-e6a2-47c2-8fcb-111aba94122d" providerId="ADAL" clId="{0C53C5F1-3AF7-440A-B74F-48327DDFFC90}" dt="2022-04-18T07:50:37.764" v="18" actId="20577"/>
          <ac:spMkLst>
            <pc:docMk/>
            <pc:sldMk cId="2215894925" sldId="261"/>
            <ac:spMk id="5" creationId="{175E795F-FCDB-45B9-8E90-EB867803AB63}"/>
          </ac:spMkLst>
        </pc:spChg>
      </pc:sldChg>
      <pc:sldChg chg="modSp mod">
        <pc:chgData name="Twan Geerts" userId="b02c554b-e6a2-47c2-8fcb-111aba94122d" providerId="ADAL" clId="{0C53C5F1-3AF7-440A-B74F-48327DDFFC90}" dt="2022-04-18T07:54:54.381" v="27" actId="6549"/>
        <pc:sldMkLst>
          <pc:docMk/>
          <pc:sldMk cId="1797304117" sldId="263"/>
        </pc:sldMkLst>
        <pc:spChg chg="mod">
          <ac:chgData name="Twan Geerts" userId="b02c554b-e6a2-47c2-8fcb-111aba94122d" providerId="ADAL" clId="{0C53C5F1-3AF7-440A-B74F-48327DDFFC90}" dt="2022-04-18T07:54:54.381" v="27" actId="6549"/>
          <ac:spMkLst>
            <pc:docMk/>
            <pc:sldMk cId="1797304117" sldId="263"/>
            <ac:spMk id="4" creationId="{00000000-0000-0000-0000-000000000000}"/>
          </ac:spMkLst>
        </pc:spChg>
      </pc:sldChg>
      <pc:sldChg chg="modSp mod">
        <pc:chgData name="Twan Geerts" userId="b02c554b-e6a2-47c2-8fcb-111aba94122d" providerId="ADAL" clId="{0C53C5F1-3AF7-440A-B74F-48327DDFFC90}" dt="2022-04-18T07:55:33.004" v="43" actId="20577"/>
        <pc:sldMkLst>
          <pc:docMk/>
          <pc:sldMk cId="1160959328" sldId="266"/>
        </pc:sldMkLst>
        <pc:spChg chg="mod">
          <ac:chgData name="Twan Geerts" userId="b02c554b-e6a2-47c2-8fcb-111aba94122d" providerId="ADAL" clId="{0C53C5F1-3AF7-440A-B74F-48327DDFFC90}" dt="2022-04-18T07:55:33.004" v="43" actId="20577"/>
          <ac:spMkLst>
            <pc:docMk/>
            <pc:sldMk cId="1160959328" sldId="266"/>
            <ac:spMk id="4" creationId="{00000000-0000-0000-0000-000000000000}"/>
          </ac:spMkLst>
        </pc:spChg>
      </pc:sldChg>
      <pc:sldChg chg="modSp mod">
        <pc:chgData name="Twan Geerts" userId="b02c554b-e6a2-47c2-8fcb-111aba94122d" providerId="ADAL" clId="{0C53C5F1-3AF7-440A-B74F-48327DDFFC90}" dt="2022-04-18T07:54:44.538" v="26" actId="20577"/>
        <pc:sldMkLst>
          <pc:docMk/>
          <pc:sldMk cId="3681796092" sldId="270"/>
        </pc:sldMkLst>
        <pc:spChg chg="mod">
          <ac:chgData name="Twan Geerts" userId="b02c554b-e6a2-47c2-8fcb-111aba94122d" providerId="ADAL" clId="{0C53C5F1-3AF7-440A-B74F-48327DDFFC90}" dt="2022-04-18T07:54:44.538" v="26" actId="20577"/>
          <ac:spMkLst>
            <pc:docMk/>
            <pc:sldMk cId="3681796092" sldId="270"/>
            <ac:spMk id="5" creationId="{175E795F-FCDB-45B9-8E90-EB867803AB63}"/>
          </ac:spMkLst>
        </pc:spChg>
      </pc:sldChg>
      <pc:sldChg chg="modSp mod">
        <pc:chgData name="Twan Geerts" userId="b02c554b-e6a2-47c2-8fcb-111aba94122d" providerId="ADAL" clId="{0C53C5F1-3AF7-440A-B74F-48327DDFFC90}" dt="2022-04-18T07:56:10.798" v="45" actId="20577"/>
        <pc:sldMkLst>
          <pc:docMk/>
          <pc:sldMk cId="2918512480" sldId="271"/>
        </pc:sldMkLst>
        <pc:spChg chg="mod">
          <ac:chgData name="Twan Geerts" userId="b02c554b-e6a2-47c2-8fcb-111aba94122d" providerId="ADAL" clId="{0C53C5F1-3AF7-440A-B74F-48327DDFFC90}" dt="2022-04-18T07:56:10.798" v="45" actId="20577"/>
          <ac:spMkLst>
            <pc:docMk/>
            <pc:sldMk cId="2918512480" sldId="271"/>
            <ac:spMk id="4" creationId="{BB5EF92C-58D5-4B4D-91FF-CB22AC3BAAFF}"/>
          </ac:spMkLst>
        </pc:spChg>
      </pc:sldChg>
      <pc:sldChg chg="modSp mod">
        <pc:chgData name="Twan Geerts" userId="b02c554b-e6a2-47c2-8fcb-111aba94122d" providerId="ADAL" clId="{0C53C5F1-3AF7-440A-B74F-48327DDFFC90}" dt="2022-04-18T07:57:33.328" v="55" actId="114"/>
        <pc:sldMkLst>
          <pc:docMk/>
          <pc:sldMk cId="3043195643" sldId="272"/>
        </pc:sldMkLst>
        <pc:spChg chg="mod">
          <ac:chgData name="Twan Geerts" userId="b02c554b-e6a2-47c2-8fcb-111aba94122d" providerId="ADAL" clId="{0C53C5F1-3AF7-440A-B74F-48327DDFFC90}" dt="2022-04-18T07:57:33.328" v="55" actId="114"/>
          <ac:spMkLst>
            <pc:docMk/>
            <pc:sldMk cId="3043195643" sldId="272"/>
            <ac:spMk id="6" creationId="{00E2821C-CBB9-4275-8ED0-4FDE9B652343}"/>
          </ac:spMkLst>
        </pc:spChg>
      </pc:sldChg>
      <pc:sldChg chg="modSp mod">
        <pc:chgData name="Twan Geerts" userId="b02c554b-e6a2-47c2-8fcb-111aba94122d" providerId="ADAL" clId="{0C53C5F1-3AF7-440A-B74F-48327DDFFC90}" dt="2022-04-18T07:58:31.056" v="78" actId="1076"/>
        <pc:sldMkLst>
          <pc:docMk/>
          <pc:sldMk cId="229996149" sldId="275"/>
        </pc:sldMkLst>
        <pc:spChg chg="mod">
          <ac:chgData name="Twan Geerts" userId="b02c554b-e6a2-47c2-8fcb-111aba94122d" providerId="ADAL" clId="{0C53C5F1-3AF7-440A-B74F-48327DDFFC90}" dt="2022-04-18T07:58:31.056" v="78" actId="1076"/>
          <ac:spMkLst>
            <pc:docMk/>
            <pc:sldMk cId="229996149" sldId="275"/>
            <ac:spMk id="4" creationId="{BE840C68-FCC9-4EC6-B4AA-2CFB16EB1EBD}"/>
          </ac:spMkLst>
        </pc:spChg>
      </pc:sldChg>
      <pc:sldChg chg="modSp mod">
        <pc:chgData name="Twan Geerts" userId="b02c554b-e6a2-47c2-8fcb-111aba94122d" providerId="ADAL" clId="{0C53C5F1-3AF7-440A-B74F-48327DDFFC90}" dt="2022-04-18T08:11:42.073" v="191" actId="207"/>
        <pc:sldMkLst>
          <pc:docMk/>
          <pc:sldMk cId="1398320542" sldId="285"/>
        </pc:sldMkLst>
        <pc:spChg chg="mod">
          <ac:chgData name="Twan Geerts" userId="b02c554b-e6a2-47c2-8fcb-111aba94122d" providerId="ADAL" clId="{0C53C5F1-3AF7-440A-B74F-48327DDFFC90}" dt="2022-04-18T08:11:42.073" v="191" actId="207"/>
          <ac:spMkLst>
            <pc:docMk/>
            <pc:sldMk cId="1398320542" sldId="285"/>
            <ac:spMk id="3" creationId="{FDE6F8C2-370B-42A2-9532-ED55679C4D3C}"/>
          </ac:spMkLst>
        </pc:spChg>
      </pc:sldChg>
      <pc:sldChg chg="modSp mod">
        <pc:chgData name="Twan Geerts" userId="b02c554b-e6a2-47c2-8fcb-111aba94122d" providerId="ADAL" clId="{0C53C5F1-3AF7-440A-B74F-48327DDFFC90}" dt="2022-04-18T08:14:58.769" v="198" actId="20577"/>
        <pc:sldMkLst>
          <pc:docMk/>
          <pc:sldMk cId="4261530049" sldId="289"/>
        </pc:sldMkLst>
        <pc:spChg chg="mod">
          <ac:chgData name="Twan Geerts" userId="b02c554b-e6a2-47c2-8fcb-111aba94122d" providerId="ADAL" clId="{0C53C5F1-3AF7-440A-B74F-48327DDFFC90}" dt="2022-04-18T08:14:58.769" v="198" actId="20577"/>
          <ac:spMkLst>
            <pc:docMk/>
            <pc:sldMk cId="4261530049" sldId="289"/>
            <ac:spMk id="3" creationId="{4AECBAC1-ABC2-4732-8467-999EB3F650DF}"/>
          </ac:spMkLst>
        </pc:spChg>
      </pc:sldChg>
      <pc:sldChg chg="modSp mod">
        <pc:chgData name="Twan Geerts" userId="b02c554b-e6a2-47c2-8fcb-111aba94122d" providerId="ADAL" clId="{0C53C5F1-3AF7-440A-B74F-48327DDFFC90}" dt="2022-04-18T08:15:54.246" v="200" actId="20577"/>
        <pc:sldMkLst>
          <pc:docMk/>
          <pc:sldMk cId="1828523514" sldId="291"/>
        </pc:sldMkLst>
        <pc:spChg chg="mod">
          <ac:chgData name="Twan Geerts" userId="b02c554b-e6a2-47c2-8fcb-111aba94122d" providerId="ADAL" clId="{0C53C5F1-3AF7-440A-B74F-48327DDFFC90}" dt="2022-04-18T08:15:54.246" v="200" actId="20577"/>
          <ac:spMkLst>
            <pc:docMk/>
            <pc:sldMk cId="1828523514" sldId="291"/>
            <ac:spMk id="4" creationId="{7EBC5D67-454C-4FD3-92B4-90D81741AA8C}"/>
          </ac:spMkLst>
        </pc:spChg>
      </pc:sldChg>
      <pc:sldChg chg="modSp mod">
        <pc:chgData name="Twan Geerts" userId="b02c554b-e6a2-47c2-8fcb-111aba94122d" providerId="ADAL" clId="{0C53C5F1-3AF7-440A-B74F-48327DDFFC90}" dt="2022-04-18T08:20:11.707" v="208" actId="20577"/>
        <pc:sldMkLst>
          <pc:docMk/>
          <pc:sldMk cId="380014677" sldId="295"/>
        </pc:sldMkLst>
        <pc:spChg chg="mod">
          <ac:chgData name="Twan Geerts" userId="b02c554b-e6a2-47c2-8fcb-111aba94122d" providerId="ADAL" clId="{0C53C5F1-3AF7-440A-B74F-48327DDFFC90}" dt="2022-04-18T08:20:11.707" v="208" actId="20577"/>
          <ac:spMkLst>
            <pc:docMk/>
            <pc:sldMk cId="380014677" sldId="295"/>
            <ac:spMk id="4" creationId="{4F94AA22-6242-4B62-9908-829F0B55BE60}"/>
          </ac:spMkLst>
        </pc:spChg>
      </pc:sldChg>
      <pc:sldChg chg="modSp mod">
        <pc:chgData name="Twan Geerts" userId="b02c554b-e6a2-47c2-8fcb-111aba94122d" providerId="ADAL" clId="{0C53C5F1-3AF7-440A-B74F-48327DDFFC90}" dt="2022-04-18T08:19:23.864" v="203" actId="20577"/>
        <pc:sldMkLst>
          <pc:docMk/>
          <pc:sldMk cId="2177840186" sldId="299"/>
        </pc:sldMkLst>
        <pc:spChg chg="mod">
          <ac:chgData name="Twan Geerts" userId="b02c554b-e6a2-47c2-8fcb-111aba94122d" providerId="ADAL" clId="{0C53C5F1-3AF7-440A-B74F-48327DDFFC90}" dt="2022-04-18T08:19:23.864" v="203" actId="20577"/>
          <ac:spMkLst>
            <pc:docMk/>
            <pc:sldMk cId="2177840186" sldId="299"/>
            <ac:spMk id="71" creationId="{18863753-BE6F-03F8-0905-42C8BDF44D3C}"/>
          </ac:spMkLst>
        </pc:spChg>
      </pc:sldChg>
      <pc:sldChg chg="modSp mod">
        <pc:chgData name="Twan Geerts" userId="b02c554b-e6a2-47c2-8fcb-111aba94122d" providerId="ADAL" clId="{0C53C5F1-3AF7-440A-B74F-48327DDFFC90}" dt="2022-04-18T08:20:27.525" v="215" actId="20577"/>
        <pc:sldMkLst>
          <pc:docMk/>
          <pc:sldMk cId="1143750002" sldId="302"/>
        </pc:sldMkLst>
        <pc:spChg chg="mod">
          <ac:chgData name="Twan Geerts" userId="b02c554b-e6a2-47c2-8fcb-111aba94122d" providerId="ADAL" clId="{0C53C5F1-3AF7-440A-B74F-48327DDFFC90}" dt="2022-04-18T08:20:27.525" v="215" actId="20577"/>
          <ac:spMkLst>
            <pc:docMk/>
            <pc:sldMk cId="1143750002" sldId="302"/>
            <ac:spMk id="4" creationId="{DFBD0F24-F21D-4A77-9EDE-012488AE9E1B}"/>
          </ac:spMkLst>
        </pc:spChg>
      </pc:sldChg>
      <pc:sldChg chg="modSp mod">
        <pc:chgData name="Twan Geerts" userId="b02c554b-e6a2-47c2-8fcb-111aba94122d" providerId="ADAL" clId="{0C53C5F1-3AF7-440A-B74F-48327DDFFC90}" dt="2022-04-18T08:20:36.862" v="216" actId="20577"/>
        <pc:sldMkLst>
          <pc:docMk/>
          <pc:sldMk cId="254630770" sldId="303"/>
        </pc:sldMkLst>
        <pc:spChg chg="mod">
          <ac:chgData name="Twan Geerts" userId="b02c554b-e6a2-47c2-8fcb-111aba94122d" providerId="ADAL" clId="{0C53C5F1-3AF7-440A-B74F-48327DDFFC90}" dt="2022-04-18T08:20:36.862" v="216" actId="20577"/>
          <ac:spMkLst>
            <pc:docMk/>
            <pc:sldMk cId="254630770" sldId="303"/>
            <ac:spMk id="4" creationId="{C97E3132-7C40-437B-B800-21A87369BBFF}"/>
          </ac:spMkLst>
        </pc:spChg>
      </pc:sldChg>
      <pc:sldChg chg="modSp mod">
        <pc:chgData name="Twan Geerts" userId="b02c554b-e6a2-47c2-8fcb-111aba94122d" providerId="ADAL" clId="{0C53C5F1-3AF7-440A-B74F-48327DDFFC90}" dt="2022-04-18T08:21:32.637" v="235" actId="1076"/>
        <pc:sldMkLst>
          <pc:docMk/>
          <pc:sldMk cId="2794193363" sldId="304"/>
        </pc:sldMkLst>
        <pc:spChg chg="mod">
          <ac:chgData name="Twan Geerts" userId="b02c554b-e6a2-47c2-8fcb-111aba94122d" providerId="ADAL" clId="{0C53C5F1-3AF7-440A-B74F-48327DDFFC90}" dt="2022-04-18T08:21:32.637" v="235" actId="1076"/>
          <ac:spMkLst>
            <pc:docMk/>
            <pc:sldMk cId="2794193363" sldId="304"/>
            <ac:spMk id="4" creationId="{55636937-28F3-4235-AF37-567C9BDF46F1}"/>
          </ac:spMkLst>
        </pc:spChg>
      </pc:sldChg>
      <pc:sldChg chg="modSp mod">
        <pc:chgData name="Twan Geerts" userId="b02c554b-e6a2-47c2-8fcb-111aba94122d" providerId="ADAL" clId="{0C53C5F1-3AF7-440A-B74F-48327DDFFC90}" dt="2022-04-18T08:22:00.186" v="236" actId="6549"/>
        <pc:sldMkLst>
          <pc:docMk/>
          <pc:sldMk cId="1500946004" sldId="305"/>
        </pc:sldMkLst>
        <pc:spChg chg="mod">
          <ac:chgData name="Twan Geerts" userId="b02c554b-e6a2-47c2-8fcb-111aba94122d" providerId="ADAL" clId="{0C53C5F1-3AF7-440A-B74F-48327DDFFC90}" dt="2022-04-18T08:22:00.186" v="236" actId="6549"/>
          <ac:spMkLst>
            <pc:docMk/>
            <pc:sldMk cId="1500946004" sldId="305"/>
            <ac:spMk id="4" creationId="{24039D54-0225-4D7C-BE87-0EBF7B66D739}"/>
          </ac:spMkLst>
        </pc:spChg>
      </pc:sldChg>
    </pc:docChg>
  </pc:docChgLst>
  <pc:docChgLst>
    <pc:chgData name="Twan Geerts" userId="b02c554b-e6a2-47c2-8fcb-111aba94122d" providerId="ADAL" clId="{327FD0D9-8B46-4A84-B7EA-88E576897F7C}"/>
    <pc:docChg chg="modSld">
      <pc:chgData name="Twan Geerts" userId="b02c554b-e6a2-47c2-8fcb-111aba94122d" providerId="ADAL" clId="{327FD0D9-8B46-4A84-B7EA-88E576897F7C}" dt="2022-04-21T13:10:57.828" v="19" actId="6549"/>
      <pc:docMkLst>
        <pc:docMk/>
      </pc:docMkLst>
      <pc:sldChg chg="modSp mod">
        <pc:chgData name="Twan Geerts" userId="b02c554b-e6a2-47c2-8fcb-111aba94122d" providerId="ADAL" clId="{327FD0D9-8B46-4A84-B7EA-88E576897F7C}" dt="2022-04-21T13:10:57.828" v="19" actId="6549"/>
        <pc:sldMkLst>
          <pc:docMk/>
          <pc:sldMk cId="1398320542" sldId="285"/>
        </pc:sldMkLst>
        <pc:spChg chg="mod">
          <ac:chgData name="Twan Geerts" userId="b02c554b-e6a2-47c2-8fcb-111aba94122d" providerId="ADAL" clId="{327FD0D9-8B46-4A84-B7EA-88E576897F7C}" dt="2022-04-21T13:10:57.828" v="19" actId="6549"/>
          <ac:spMkLst>
            <pc:docMk/>
            <pc:sldMk cId="1398320542" sldId="285"/>
            <ac:spMk id="3" creationId="{FDE6F8C2-370B-42A2-9532-ED55679C4D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02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88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50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618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958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9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97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45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80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09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94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77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6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2EAD9-7313-4352-A34B-E634A10492E7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C041E-204D-45DB-AE00-84DB2FF0C6D1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17E5C-2583-4CB2-AD3B-6702C46CE7A5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5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B533B-F90F-4F9B-A5D4-3D47686AA61C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8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0F3EA-90CE-4E5A-81D1-30613A2D91A9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6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064BC-C299-4982-8575-0E9FE687D6BA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4B9DF-C999-4E28-8EF8-0EFEBA1D75BA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grpSp>
        <p:nvGrpSpPr>
          <p:cNvPr id="615" name="kader" descr="Afbeelding van va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1D7F-E1EA-4640-8E6B-E45DEB77ABC6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614" name="kader" descr="Afbeelding van va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8A747-FE5B-407B-AA5A-A4957B9C5E9C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EFDAAA-1B16-43E8-8F08-084664AE5AE3}" type="datetime1">
              <a:rPr lang="nl-NL" smtClean="0"/>
              <a:t>21-4-2022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4.png"/><Relationship Id="rId4" Type="http://schemas.openxmlformats.org/officeDocument/2006/relationships/image" Target="../media/image44.svg"/><Relationship Id="rId9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10252073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5400" b="1" dirty="0"/>
              <a:t>LE GRAND PUB QUIZ FRANÇAIS </a:t>
            </a:r>
          </a:p>
        </p:txBody>
      </p:sp>
      <p:pic>
        <p:nvPicPr>
          <p:cNvPr id="1026" name="Picture 2" descr="Les cours de français | Venir en mobilité | International | INSPE de  l'académie de Paris">
            <a:extLst>
              <a:ext uri="{FF2B5EF4-FFF2-40B4-BE49-F238E27FC236}">
                <a16:creationId xmlns:a16="http://schemas.microsoft.com/office/drawing/2014/main" id="{20312FB0-1008-44F2-ACD7-5CB1AA92A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38" y="2310650"/>
            <a:ext cx="5669280" cy="31889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el 2"/>
          <p:cNvSpPr>
            <a:spLocks noGrp="1"/>
          </p:cNvSpPr>
          <p:nvPr>
            <p:ph type="body" sz="half" idx="2"/>
          </p:nvPr>
        </p:nvSpPr>
        <p:spPr>
          <a:xfrm>
            <a:off x="7750596" y="2109212"/>
            <a:ext cx="3744415" cy="2664296"/>
          </a:xfrm>
        </p:spPr>
        <p:txBody>
          <a:bodyPr rtlCol="0" anchor="b">
            <a:normAutofit/>
          </a:bodyPr>
          <a:lstStyle/>
          <a:p>
            <a:pPr rtl="0">
              <a:lnSpc>
                <a:spcPct val="150000"/>
              </a:lnSpc>
            </a:pPr>
            <a:r>
              <a:rPr lang="nl-NL" sz="2800" b="1" i="1" dirty="0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CONNAISSEZ-VOUS la France, </a:t>
            </a:r>
            <a:r>
              <a:rPr lang="nl-NL" sz="2800" b="1" i="1" dirty="0" err="1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le</a:t>
            </a:r>
            <a:r>
              <a:rPr lang="nl-NL" sz="2800" b="1" i="1" dirty="0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  <a:r>
              <a:rPr lang="nl-NL" sz="2800" b="1" i="1" dirty="0" err="1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français</a:t>
            </a:r>
            <a:r>
              <a:rPr lang="nl-NL" sz="2800" b="1" i="1" dirty="0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 et la </a:t>
            </a:r>
            <a:r>
              <a:rPr lang="nl-NL" sz="2800" b="1" i="1" dirty="0" err="1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francophonie</a:t>
            </a:r>
            <a:r>
              <a:rPr lang="nl-NL" sz="2800" b="1" i="1" dirty="0">
                <a:ln w="0"/>
                <a:solidFill>
                  <a:srgbClr val="C02C4C"/>
                </a:solidFill>
                <a:latin typeface="Amasis MT Pro" panose="02040504050005020304" pitchFamily="18" charset="0"/>
              </a:rPr>
              <a:t>? </a:t>
            </a:r>
          </a:p>
        </p:txBody>
      </p:sp>
      <p:pic>
        <p:nvPicPr>
          <p:cNvPr id="1028" name="Picture 4" descr="Apprendre le français | Campus France">
            <a:extLst>
              <a:ext uri="{FF2B5EF4-FFF2-40B4-BE49-F238E27FC236}">
                <a16:creationId xmlns:a16="http://schemas.microsoft.com/office/drawing/2014/main" id="{07A9AE23-983E-4289-B428-2B1AB4E8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F13804-F4C5-4520-9266-0714288A2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z="3600" b="1" dirty="0"/>
              <a:t>HUITIÈME QUESTION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03640" y="1868313"/>
            <a:ext cx="4629606" cy="3875490"/>
          </a:xfrm>
        </p:spPr>
        <p:txBody>
          <a:bodyPr rtlCol="0"/>
          <a:lstStyle/>
          <a:p>
            <a:pPr marL="0" indent="0">
              <a:buNone/>
            </a:pPr>
            <a:r>
              <a:rPr lang="fr-FR" sz="2400" dirty="0">
                <a:latin typeface="Abadi" panose="020B0604020104020204" pitchFamily="34" charset="0"/>
              </a:rPr>
              <a:t>Quel est le nom le plus fréquemment employé comme nom de rue en France ? </a:t>
            </a:r>
          </a:p>
          <a:p>
            <a:pPr marL="0" indent="0">
              <a:buNone/>
            </a:pPr>
            <a:endParaRPr lang="fr-FR" sz="2400" dirty="0">
              <a:latin typeface="Abadi" panose="020B0604020104020204" pitchFamily="34" charset="0"/>
            </a:endParaRPr>
          </a:p>
          <a:p>
            <a:pPr marL="342900" indent="-342900">
              <a:buAutoNum type="alphaUcPeriod"/>
            </a:pPr>
            <a:r>
              <a:rPr lang="fr-FR" sz="2400" dirty="0">
                <a:latin typeface="Abadi" panose="020B0604020104020204" pitchFamily="34" charset="0"/>
              </a:rPr>
              <a:t>Charles de Gaulle</a:t>
            </a:r>
          </a:p>
          <a:p>
            <a:pPr marL="342900" indent="-342900">
              <a:buAutoNum type="alphaUcPeriod"/>
            </a:pPr>
            <a:r>
              <a:rPr lang="fr-FR" sz="2400" dirty="0">
                <a:latin typeface="Abadi" panose="020B0604020104020204" pitchFamily="34" charset="0"/>
              </a:rPr>
              <a:t>Jeanne d’Arc</a:t>
            </a:r>
          </a:p>
          <a:p>
            <a:pPr marL="342900" indent="-342900">
              <a:buAutoNum type="alphaUcPeriod"/>
            </a:pPr>
            <a:r>
              <a:rPr lang="fr-FR" sz="2400" dirty="0">
                <a:latin typeface="Abadi" panose="020B0604020104020204" pitchFamily="34" charset="0"/>
              </a:rPr>
              <a:t>Victor Hugo </a:t>
            </a:r>
            <a:endParaRPr lang="nl-NL" sz="2400" dirty="0">
              <a:latin typeface="Abadi" panose="020B060402010402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21" name="Picture 2" descr="Het Tekenweg Victor Hugo Paris France Van De Naamstraat Redactionele  Afbeelding - Image of teken, europa: 113866895">
            <a:extLst>
              <a:ext uri="{FF2B5EF4-FFF2-40B4-BE49-F238E27FC236}">
                <a16:creationId xmlns:a16="http://schemas.microsoft.com/office/drawing/2014/main" id="{D8EC45E8-8ACD-48CE-A2D9-8D03C9C2E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-882" r="16904" b="11791"/>
          <a:stretch/>
        </p:blipFill>
        <p:spPr bwMode="auto">
          <a:xfrm>
            <a:off x="6829201" y="1114197"/>
            <a:ext cx="2314803" cy="2320571"/>
          </a:xfrm>
          <a:custGeom>
            <a:avLst/>
            <a:gdLst/>
            <a:ahLst/>
            <a:cxnLst/>
            <a:rect l="l" t="t" r="r" b="b"/>
            <a:pathLst>
              <a:path w="2314803" h="2320571">
                <a:moveTo>
                  <a:pt x="2314803" y="0"/>
                </a:moveTo>
                <a:lnTo>
                  <a:pt x="2314803" y="2320571"/>
                </a:lnTo>
                <a:lnTo>
                  <a:pt x="292" y="2320571"/>
                </a:lnTo>
                <a:lnTo>
                  <a:pt x="0" y="2314803"/>
                </a:ln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Les noms les plus donnés aux rues françaises">
            <a:extLst>
              <a:ext uri="{FF2B5EF4-FFF2-40B4-BE49-F238E27FC236}">
                <a16:creationId xmlns:a16="http://schemas.microsoft.com/office/drawing/2014/main" id="{C302E9DD-5A39-4F9F-AE55-EF494333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46535" b="3"/>
          <a:stretch/>
        </p:blipFill>
        <p:spPr bwMode="auto">
          <a:xfrm>
            <a:off x="9144000" y="1114197"/>
            <a:ext cx="2314739" cy="2313543"/>
          </a:xfrm>
          <a:custGeom>
            <a:avLst/>
            <a:gdLst/>
            <a:ahLst/>
            <a:cxnLst/>
            <a:rect l="l" t="t" r="r" b="b"/>
            <a:pathLst>
              <a:path w="2314739" h="2313543">
                <a:moveTo>
                  <a:pt x="0" y="0"/>
                </a:moveTo>
                <a:cubicBezTo>
                  <a:pt x="1198528" y="0"/>
                  <a:pt x="2184311" y="910875"/>
                  <a:pt x="2302852" y="2078128"/>
                </a:cubicBezTo>
                <a:lnTo>
                  <a:pt x="2314739" y="2313543"/>
                </a:lnTo>
                <a:lnTo>
                  <a:pt x="0" y="231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hoto Stock Rue Jeanne d&amp;#39;Arc Plaque de nom de rue. Paris France | Adobe  Stock">
            <a:extLst>
              <a:ext uri="{FF2B5EF4-FFF2-40B4-BE49-F238E27FC236}">
                <a16:creationId xmlns:a16="http://schemas.microsoft.com/office/drawing/2014/main" id="{5C4C0BE2-DD52-4473-997F-D03F303DB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9519"/>
          <a:stretch/>
        </p:blipFill>
        <p:spPr bwMode="auto">
          <a:xfrm>
            <a:off x="6829193" y="3429000"/>
            <a:ext cx="4629606" cy="2314803"/>
          </a:xfrm>
          <a:custGeom>
            <a:avLst/>
            <a:gdLst/>
            <a:ahLst/>
            <a:cxnLst/>
            <a:rect l="l" t="t" r="r" b="b"/>
            <a:pathLst>
              <a:path w="4629606" h="2314803">
                <a:moveTo>
                  <a:pt x="0" y="0"/>
                </a:moveTo>
                <a:lnTo>
                  <a:pt x="4629606" y="0"/>
                </a:lnTo>
                <a:cubicBezTo>
                  <a:pt x="4629606" y="1278430"/>
                  <a:pt x="3593233" y="2314803"/>
                  <a:pt x="2314803" y="2314803"/>
                </a:cubicBezTo>
                <a:cubicBezTo>
                  <a:pt x="1036373" y="2314803"/>
                  <a:pt x="0" y="1278430"/>
                  <a:pt x="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7FD215B4-D2CC-4E3F-BDCA-69CFD66A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642490E-D388-4D25-8521-C76D4237F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B3AE7-B219-4D35-9220-805C081D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NEUVIÈME QUESTION</a:t>
            </a:r>
          </a:p>
        </p:txBody>
      </p:sp>
      <p:pic>
        <p:nvPicPr>
          <p:cNvPr id="11266" name="Picture 2" descr="France's most popular cities aboard SNCF trains. © SNCF - Mediatheque |  Train, Night train, Train travel">
            <a:extLst>
              <a:ext uri="{FF2B5EF4-FFF2-40B4-BE49-F238E27FC236}">
                <a16:creationId xmlns:a16="http://schemas.microsoft.com/office/drawing/2014/main" id="{FDBCC198-A524-4EFE-8B3F-921235D2C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10445" b="1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5EF92C-58D5-4B4D-91FF-CB22AC3BA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0596" y="1628800"/>
            <a:ext cx="4159054" cy="4297159"/>
          </a:xfrm>
        </p:spPr>
        <p:txBody>
          <a:bodyPr anchor="b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400" dirty="0" err="1">
                <a:latin typeface="Abadi" panose="020B0604020104020204" pitchFamily="34" charset="0"/>
              </a:rPr>
              <a:t>Comment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s’appellent</a:t>
            </a:r>
            <a:r>
              <a:rPr lang="nl-NL" sz="2400" dirty="0">
                <a:latin typeface="Abadi" panose="020B0604020104020204" pitchFamily="34" charset="0"/>
              </a:rPr>
              <a:t> les </a:t>
            </a:r>
            <a:r>
              <a:rPr lang="nl-NL" sz="2400" dirty="0" err="1">
                <a:latin typeface="Abadi" panose="020B0604020104020204" pitchFamily="34" charset="0"/>
              </a:rPr>
              <a:t>transports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publiques</a:t>
            </a:r>
            <a:r>
              <a:rPr lang="nl-NL" sz="2400" dirty="0">
                <a:latin typeface="Abadi" panose="020B0604020104020204" pitchFamily="34" charset="0"/>
              </a:rPr>
              <a:t> en France? 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latin typeface="Abadi" panose="020B06040201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latin typeface="Abadi" panose="020B0604020104020204" pitchFamily="34" charset="0"/>
              </a:rPr>
              <a:t>a.) SCNF = Société des </a:t>
            </a:r>
            <a:r>
              <a:rPr lang="nl-NL" sz="2400" dirty="0" err="1">
                <a:latin typeface="Abadi" panose="020B0604020104020204" pitchFamily="34" charset="0"/>
              </a:rPr>
              <a:t>Chemins</a:t>
            </a:r>
            <a:r>
              <a:rPr lang="nl-NL" sz="2400" dirty="0">
                <a:latin typeface="Abadi" panose="020B0604020104020204" pitchFamily="34" charset="0"/>
              </a:rPr>
              <a:t> Nationale Française 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latin typeface="Abadi" panose="020B06040201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latin typeface="Abadi" panose="020B0604020104020204" pitchFamily="34" charset="0"/>
              </a:rPr>
              <a:t>b.) SFCN = Société </a:t>
            </a:r>
            <a:r>
              <a:rPr lang="nl-NL" sz="2400" dirty="0" err="1">
                <a:latin typeface="Abadi" panose="020B0604020104020204" pitchFamily="34" charset="0"/>
              </a:rPr>
              <a:t>française</a:t>
            </a:r>
            <a:r>
              <a:rPr lang="nl-NL" sz="2400" dirty="0">
                <a:latin typeface="Abadi" panose="020B0604020104020204" pitchFamily="34" charset="0"/>
              </a:rPr>
              <a:t> des </a:t>
            </a:r>
            <a:r>
              <a:rPr lang="nl-NL" sz="2400" dirty="0" err="1">
                <a:latin typeface="Abadi" panose="020B0604020104020204" pitchFamily="34" charset="0"/>
              </a:rPr>
              <a:t>Chemins</a:t>
            </a:r>
            <a:r>
              <a:rPr lang="nl-NL" sz="2400" dirty="0">
                <a:latin typeface="Abadi" panose="020B0604020104020204" pitchFamily="34" charset="0"/>
              </a:rPr>
              <a:t> de </a:t>
            </a:r>
            <a:r>
              <a:rPr lang="nl-NL" sz="2400" dirty="0" err="1">
                <a:latin typeface="Abadi" panose="020B0604020104020204" pitchFamily="34" charset="0"/>
              </a:rPr>
              <a:t>fer</a:t>
            </a:r>
            <a:r>
              <a:rPr lang="nl-NL" sz="2400" dirty="0">
                <a:latin typeface="Abadi" panose="020B0604020104020204" pitchFamily="34" charset="0"/>
              </a:rPr>
              <a:t> Nationale 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latin typeface="Abadi" panose="020B06040201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latin typeface="Abadi" panose="020B0604020104020204" pitchFamily="34" charset="0"/>
              </a:rPr>
              <a:t>c) SNCF = Société Nationale des </a:t>
            </a:r>
            <a:r>
              <a:rPr lang="nl-NL" sz="2400" dirty="0" err="1">
                <a:latin typeface="Abadi" panose="020B0604020104020204" pitchFamily="34" charset="0"/>
              </a:rPr>
              <a:t>Chemins</a:t>
            </a:r>
            <a:r>
              <a:rPr lang="nl-NL" sz="2400" dirty="0">
                <a:latin typeface="Abadi" panose="020B0604020104020204" pitchFamily="34" charset="0"/>
              </a:rPr>
              <a:t> de </a:t>
            </a:r>
            <a:r>
              <a:rPr lang="nl-NL" sz="2400" dirty="0" err="1">
                <a:latin typeface="Abadi" panose="020B0604020104020204" pitchFamily="34" charset="0"/>
              </a:rPr>
              <a:t>fer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français</a:t>
            </a:r>
            <a:endParaRPr lang="nl-NL" sz="2400" dirty="0">
              <a:latin typeface="Abadi" panose="020B0604020104020204" pitchFamily="34" charset="0"/>
            </a:endParaRPr>
          </a:p>
        </p:txBody>
      </p:sp>
      <p:sp>
        <p:nvSpPr>
          <p:cNvPr id="5" name="Ster: 5 punten 4">
            <a:extLst>
              <a:ext uri="{FF2B5EF4-FFF2-40B4-BE49-F238E27FC236}">
                <a16:creationId xmlns:a16="http://schemas.microsoft.com/office/drawing/2014/main" id="{2116A2D8-D124-46EC-857F-A41292B8AF80}"/>
              </a:ext>
            </a:extLst>
          </p:cNvPr>
          <p:cNvSpPr/>
          <p:nvPr/>
        </p:nvSpPr>
        <p:spPr>
          <a:xfrm>
            <a:off x="3418419" y="3513179"/>
            <a:ext cx="504056" cy="576064"/>
          </a:xfrm>
          <a:prstGeom prst="star5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BAF95B9E-EA7E-4D99-8C00-2AA412C1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421" y="6156384"/>
            <a:ext cx="397229" cy="3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4C023C-228D-4C52-B1A2-559646BC6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950" y="6090123"/>
            <a:ext cx="531471" cy="5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8226F-497A-4EB3-B4B9-73B8AEAB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DIXIÈME QUESTION</a:t>
            </a:r>
          </a:p>
        </p:txBody>
      </p:sp>
      <p:pic>
        <p:nvPicPr>
          <p:cNvPr id="5" name="Picture 7" descr="Hernani (drama) - Wikipedia">
            <a:extLst>
              <a:ext uri="{FF2B5EF4-FFF2-40B4-BE49-F238E27FC236}">
                <a16:creationId xmlns:a16="http://schemas.microsoft.com/office/drawing/2014/main" id="{C49E1078-A7CA-4F34-9E54-4A556E572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r="1" b="1"/>
          <a:stretch/>
        </p:blipFill>
        <p:spPr bwMode="auto">
          <a:xfrm>
            <a:off x="8038628" y="399989"/>
            <a:ext cx="3600400" cy="3600400"/>
          </a:xfrm>
          <a:custGeom>
            <a:avLst/>
            <a:gdLst/>
            <a:ahLst/>
            <a:cxnLst/>
            <a:rect l="l" t="t" r="r" b="b"/>
            <a:pathLst>
              <a:path w="3871808" h="3871808">
                <a:moveTo>
                  <a:pt x="1935904" y="0"/>
                </a:moveTo>
                <a:cubicBezTo>
                  <a:pt x="3005074" y="0"/>
                  <a:pt x="3871808" y="866734"/>
                  <a:pt x="3871808" y="1935904"/>
                </a:cubicBezTo>
                <a:cubicBezTo>
                  <a:pt x="3871808" y="3005074"/>
                  <a:pt x="3005074" y="3871808"/>
                  <a:pt x="1935904" y="3871808"/>
                </a:cubicBezTo>
                <a:cubicBezTo>
                  <a:pt x="866734" y="3871808"/>
                  <a:pt x="0" y="3005074"/>
                  <a:pt x="0" y="1935904"/>
                </a:cubicBezTo>
                <a:cubicBezTo>
                  <a:pt x="0" y="866734"/>
                  <a:pt x="866734" y="0"/>
                  <a:pt x="19359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0E2821C-CBB9-4275-8ED0-4FDE9B652343}"/>
              </a:ext>
            </a:extLst>
          </p:cNvPr>
          <p:cNvSpPr txBox="1"/>
          <p:nvPr/>
        </p:nvSpPr>
        <p:spPr>
          <a:xfrm>
            <a:off x="1701924" y="1959831"/>
            <a:ext cx="58326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“La Bataille </a:t>
            </a:r>
            <a:r>
              <a:rPr lang="nl-NL" sz="2400" dirty="0" err="1"/>
              <a:t>d’Hernani</a:t>
            </a:r>
            <a:r>
              <a:rPr lang="nl-NL" sz="2400" dirty="0"/>
              <a:t>” </a:t>
            </a:r>
            <a:r>
              <a:rPr lang="nl-NL" sz="2400" dirty="0" err="1"/>
              <a:t>était</a:t>
            </a:r>
            <a:r>
              <a:rPr lang="nl-NL" sz="2400" dirty="0"/>
              <a:t>….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000" dirty="0"/>
              <a:t>a.) een </a:t>
            </a:r>
            <a:r>
              <a:rPr lang="nl-NL" sz="2000" b="0" i="0" dirty="0"/>
              <a:t>duel, ook wel genaamd het Duel des </a:t>
            </a:r>
            <a:r>
              <a:rPr lang="nl-NL" sz="2000" b="0" i="0" dirty="0" err="1"/>
              <a:t>Mignons</a:t>
            </a:r>
            <a:r>
              <a:rPr lang="nl-NL" sz="2000" b="0" i="0" dirty="0"/>
              <a:t>, tussen de zes geduchtste tegenstanders van Henri III (bijgenaamd: </a:t>
            </a:r>
            <a:r>
              <a:rPr lang="nl-NL" sz="2000" b="0" i="0" dirty="0" err="1"/>
              <a:t>Hernani</a:t>
            </a:r>
            <a:r>
              <a:rPr lang="nl-NL" sz="2000" b="0" i="0" dirty="0"/>
              <a:t>) in 1578.</a:t>
            </a:r>
          </a:p>
          <a:p>
            <a:pPr>
              <a:lnSpc>
                <a:spcPct val="90000"/>
              </a:lnSpc>
            </a:pPr>
            <a:endParaRPr lang="nl-NL" sz="2000" b="0" i="0" dirty="0"/>
          </a:p>
          <a:p>
            <a:pPr>
              <a:lnSpc>
                <a:spcPct val="90000"/>
              </a:lnSpc>
            </a:pPr>
            <a:r>
              <a:rPr lang="nl-NL" sz="2000" dirty="0"/>
              <a:t>b.) een </a:t>
            </a:r>
            <a:r>
              <a:rPr lang="nl-NL" sz="2000" b="0" i="0" dirty="0"/>
              <a:t>Parijs oproer dat ontstond in juni 1848 om een democratische en sociale republiek te eisen, onder leiding van Charles </a:t>
            </a:r>
            <a:r>
              <a:rPr lang="nl-NL" sz="2000" b="0" i="0" dirty="0" err="1"/>
              <a:t>Hernani</a:t>
            </a:r>
            <a:r>
              <a:rPr lang="nl-NL" sz="2000" b="0" i="0" dirty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c.) een </a:t>
            </a:r>
            <a:r>
              <a:rPr lang="nl-NL" sz="2000" b="0" i="0" dirty="0"/>
              <a:t>strijd die ontstond tussen de aanhangers van het Classicisme en de aanhangers van de Romantiek naar aanleiding van het toneelstuk </a:t>
            </a:r>
            <a:r>
              <a:rPr lang="nl-NL" sz="2000" b="0" i="1" dirty="0" err="1"/>
              <a:t>Hernani</a:t>
            </a:r>
            <a:r>
              <a:rPr lang="nl-NL" sz="2000" b="0" i="0" dirty="0"/>
              <a:t> uit 1830 van Victor Hugo.</a:t>
            </a:r>
            <a:endParaRPr lang="en-US" sz="2000" dirty="0"/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87C59E76-45BC-4400-8C50-13B16E0E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560CD7-E485-4BDC-BD87-8E6EA86C6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5400" b="1" dirty="0"/>
              <a:t>DEUXIÈME MANCHE 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18863753-BE6F-03F8-0905-42C8BDF4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8632" y="2409516"/>
            <a:ext cx="3445037" cy="2991237"/>
          </a:xfrm>
        </p:spPr>
        <p:txBody>
          <a:bodyPr>
            <a:normAutofit/>
          </a:bodyPr>
          <a:lstStyle/>
          <a:p>
            <a:pPr algn="ctr"/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Connaissances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générales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</a:p>
          <a:p>
            <a:pPr algn="ctr"/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- </a:t>
            </a:r>
          </a:p>
          <a:p>
            <a:pPr algn="ctr"/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Questions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ouvertes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10" name="Picture 4" descr="Apprendre le français | Campus France">
            <a:extLst>
              <a:ext uri="{FF2B5EF4-FFF2-40B4-BE49-F238E27FC236}">
                <a16:creationId xmlns:a16="http://schemas.microsoft.com/office/drawing/2014/main" id="{BCD7971E-8850-407B-86B0-54984741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15 most beautiful places in France | CN Traveller">
            <a:extLst>
              <a:ext uri="{FF2B5EF4-FFF2-40B4-BE49-F238E27FC236}">
                <a16:creationId xmlns:a16="http://schemas.microsoft.com/office/drawing/2014/main" id="{ACE71767-32ED-4625-A6A5-87A23FC8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325412"/>
            <a:ext cx="5616624" cy="31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78ACAB-E4DD-42D1-9A59-20BDD150C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4D041-50F2-4756-A716-B1C775DF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PREMIÈRE QUESTION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3A69EC-8882-475F-B1F2-A99F5942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6620" y="3060923"/>
            <a:ext cx="3084997" cy="1688653"/>
          </a:xfrm>
        </p:spPr>
        <p:txBody>
          <a:bodyPr/>
          <a:lstStyle/>
          <a:p>
            <a:r>
              <a:rPr lang="nl-NL" sz="2400" dirty="0">
                <a:latin typeface="Abadi" panose="020B0604020104020204" pitchFamily="34" charset="0"/>
              </a:rPr>
              <a:t>Wat is de Franse naam van de rondweg rondom Parijs? </a:t>
            </a:r>
          </a:p>
          <a:p>
            <a:endParaRPr lang="nl-NL" dirty="0"/>
          </a:p>
        </p:txBody>
      </p:sp>
      <p:pic>
        <p:nvPicPr>
          <p:cNvPr id="5" name="Picture 2" descr="Does Paris have 10.95 million or 2.2 million people? - Quora">
            <a:extLst>
              <a:ext uri="{FF2B5EF4-FFF2-40B4-BE49-F238E27FC236}">
                <a16:creationId xmlns:a16="http://schemas.microsoft.com/office/drawing/2014/main" id="{4D2701B3-0F5F-46DD-A0F1-23B62B89302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965"/>
          <a:stretch>
            <a:fillRect/>
          </a:stretch>
        </p:blipFill>
        <p:spPr bwMode="auto">
          <a:xfrm>
            <a:off x="1746250" y="1884363"/>
            <a:ext cx="566896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9C8A0502-EE3F-468F-8C03-89D27243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76CE733-D25D-42B2-8A1D-DC99863B0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6D0F7-C82C-49CC-A2FA-3FF00EEB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DEUXIÈME QUESTION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840C68-FCC9-4EC6-B4AA-2CFB16EB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604" y="2472036"/>
            <a:ext cx="3661062" cy="3446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Het wordt één van de mooiste regio’s van Frankrijk genoemd. 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De bijnaam is 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“</a:t>
            </a:r>
            <a:r>
              <a:rPr lang="nl-NL" sz="2400" dirty="0" err="1">
                <a:latin typeface="Abadi" panose="020B0604020104020204" pitchFamily="34" charset="0"/>
              </a:rPr>
              <a:t>Île</a:t>
            </a:r>
            <a:r>
              <a:rPr lang="nl-NL" sz="2400" dirty="0">
                <a:latin typeface="Abadi" panose="020B0604020104020204" pitchFamily="34" charset="0"/>
              </a:rPr>
              <a:t> de la beauté”. 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Welke regio bedoelen we? </a:t>
            </a:r>
          </a:p>
          <a:p>
            <a:endParaRPr lang="nl-NL" dirty="0"/>
          </a:p>
        </p:txBody>
      </p:sp>
      <p:pic>
        <p:nvPicPr>
          <p:cNvPr id="8" name="Picture 2" descr="Waarom naar Corsica, de parel van de Middellandse Zee? | TripTalk">
            <a:extLst>
              <a:ext uri="{FF2B5EF4-FFF2-40B4-BE49-F238E27FC236}">
                <a16:creationId xmlns:a16="http://schemas.microsoft.com/office/drawing/2014/main" id="{8078D9BE-549F-4564-ADE4-87658679DE5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 bwMode="auto">
          <a:xfrm>
            <a:off x="1746250" y="1884363"/>
            <a:ext cx="566896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rsica: vakantie in Frankrijk | FrankrijkVakantieland">
            <a:extLst>
              <a:ext uri="{FF2B5EF4-FFF2-40B4-BE49-F238E27FC236}">
                <a16:creationId xmlns:a16="http://schemas.microsoft.com/office/drawing/2014/main" id="{3C6CC18B-8880-4DFD-9237-9FF27AD94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5984" b="1"/>
          <a:stretch/>
        </p:blipFill>
        <p:spPr bwMode="auto">
          <a:xfrm>
            <a:off x="6526460" y="373705"/>
            <a:ext cx="3744416" cy="210623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39B71102-5FD9-4C17-88B0-AE031C8B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4352E7-8956-4F79-858F-5D2C5EE2F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ACA1FF9A-100B-7218-8754-512FC1F0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z="3600" b="1" dirty="0"/>
              <a:t>TROISIÈME QUESTION</a:t>
            </a:r>
          </a:p>
        </p:txBody>
      </p:sp>
      <p:pic>
        <p:nvPicPr>
          <p:cNvPr id="2050" name="Picture 2" descr="Ontdek het Pausenpaleis - Provence Guide">
            <a:extLst>
              <a:ext uri="{FF2B5EF4-FFF2-40B4-BE49-F238E27FC236}">
                <a16:creationId xmlns:a16="http://schemas.microsoft.com/office/drawing/2014/main" id="{01601B18-159F-4EE5-9A1E-1303A3A8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r="2048" b="-1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7F978F-B237-4834-8141-D27F6ECA1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2830193"/>
            <a:ext cx="3301021" cy="2149884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In </a:t>
            </a:r>
            <a:r>
              <a:rPr lang="en-US" sz="2400" b="1" dirty="0" err="1">
                <a:latin typeface="Abadi" panose="020B0604020104020204" pitchFamily="34" charset="0"/>
              </a:rPr>
              <a:t>welke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Franse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stad</a:t>
            </a:r>
            <a:r>
              <a:rPr lang="en-US" sz="2400" b="1" dirty="0">
                <a:latin typeface="Abadi" panose="020B0604020104020204" pitchFamily="34" charset="0"/>
              </a:rPr>
              <a:t> is </a:t>
            </a:r>
            <a:r>
              <a:rPr lang="en-US" sz="2400" b="1" dirty="0" err="1">
                <a:latin typeface="Abadi" panose="020B0604020104020204" pitchFamily="34" charset="0"/>
              </a:rPr>
              <a:t>een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Pausenpaleis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te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vinden</a:t>
            </a:r>
            <a:r>
              <a:rPr lang="en-US" sz="2400" b="1" dirty="0">
                <a:latin typeface="Abadi" panose="020B0604020104020204" pitchFamily="34" charset="0"/>
              </a:rPr>
              <a:t>? </a:t>
            </a:r>
          </a:p>
          <a:p>
            <a:endParaRPr lang="nl-NL" dirty="0"/>
          </a:p>
        </p:txBody>
      </p:sp>
      <p:sp>
        <p:nvSpPr>
          <p:cNvPr id="7" name="Ovale toelichting 4">
            <a:extLst>
              <a:ext uri="{FF2B5EF4-FFF2-40B4-BE49-F238E27FC236}">
                <a16:creationId xmlns:a16="http://schemas.microsoft.com/office/drawing/2014/main" id="{4A943AF5-7610-484C-A1B3-403895331A8C}"/>
              </a:ext>
            </a:extLst>
          </p:cNvPr>
          <p:cNvSpPr/>
          <p:nvPr/>
        </p:nvSpPr>
        <p:spPr>
          <a:xfrm rot="1093447">
            <a:off x="9163486" y="1797241"/>
            <a:ext cx="2559001" cy="1386959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2D4B432-8EC7-43C9-9998-C5D7C81BC255}"/>
              </a:ext>
            </a:extLst>
          </p:cNvPr>
          <p:cNvSpPr txBox="1"/>
          <p:nvPr/>
        </p:nvSpPr>
        <p:spPr>
          <a:xfrm rot="948727">
            <a:off x="9466524" y="1976969"/>
            <a:ext cx="195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Hint! We kennen deze stad ook uit een bekend Frans (</a:t>
            </a:r>
            <a:r>
              <a:rPr lang="nl-NL" sz="1600" dirty="0" err="1"/>
              <a:t>kinder</a:t>
            </a:r>
            <a:r>
              <a:rPr lang="nl-NL" sz="1600" dirty="0"/>
              <a:t>)liedje</a:t>
            </a:r>
          </a:p>
        </p:txBody>
      </p:sp>
      <p:pic>
        <p:nvPicPr>
          <p:cNvPr id="9" name="Picture 4" descr="Apprendre le français | Campus France">
            <a:extLst>
              <a:ext uri="{FF2B5EF4-FFF2-40B4-BE49-F238E27FC236}">
                <a16:creationId xmlns:a16="http://schemas.microsoft.com/office/drawing/2014/main" id="{353402B2-806F-40F4-8DDF-7FA93FA6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28AC1C3-3053-44A0-A564-A7864B96C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0FA45-FAA3-4D45-AF41-668A1D5F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QUATRIÈME QUESTION</a:t>
            </a:r>
          </a:p>
        </p:txBody>
      </p:sp>
      <p:pic>
        <p:nvPicPr>
          <p:cNvPr id="3074" name="Picture 2" descr="Passer le bac' - Wonen en Leven in Frankrijk">
            <a:extLst>
              <a:ext uri="{FF2B5EF4-FFF2-40B4-BE49-F238E27FC236}">
                <a16:creationId xmlns:a16="http://schemas.microsoft.com/office/drawing/2014/main" id="{166454AB-D315-4D62-A657-4BCC540D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963" y="1884311"/>
            <a:ext cx="5215029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6C8B84-2AC6-47AA-8DB7-0D8A2D69C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2533535"/>
            <a:ext cx="3301021" cy="2743200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Wat is de </a:t>
            </a:r>
            <a:r>
              <a:rPr lang="en-US" sz="2400" dirty="0" err="1">
                <a:latin typeface="Abadi" panose="020B0604020104020204" pitchFamily="34" charset="0"/>
              </a:rPr>
              <a:t>volledige</a:t>
            </a:r>
            <a:r>
              <a:rPr lang="en-US" sz="2400" dirty="0">
                <a:latin typeface="Abadi" panose="020B0604020104020204" pitchFamily="34" charset="0"/>
              </a:rPr>
              <a:t> naam van het </a:t>
            </a:r>
            <a:r>
              <a:rPr lang="en-US" sz="2400" dirty="0" err="1">
                <a:latin typeface="Abadi" panose="020B0604020104020204" pitchFamily="34" charset="0"/>
              </a:rPr>
              <a:t>Franse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eindexamen</a:t>
            </a:r>
            <a:r>
              <a:rPr lang="en-US" sz="2400" dirty="0">
                <a:latin typeface="Abadi" panose="020B0604020104020204" pitchFamily="34" charset="0"/>
              </a:rPr>
              <a:t> van de </a:t>
            </a:r>
            <a:r>
              <a:rPr lang="en-US" sz="2400" dirty="0" err="1">
                <a:latin typeface="Abadi" panose="020B0604020104020204" pitchFamily="34" charset="0"/>
              </a:rPr>
              <a:t>middelbare</a:t>
            </a:r>
            <a:r>
              <a:rPr lang="en-US" sz="2400" dirty="0">
                <a:latin typeface="Abadi" panose="020B0604020104020204" pitchFamily="34" charset="0"/>
              </a:rPr>
              <a:t> school? </a:t>
            </a:r>
          </a:p>
          <a:p>
            <a:endParaRPr lang="nl-NL" dirty="0"/>
          </a:p>
        </p:txBody>
      </p:sp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9B8F997E-0285-4E76-9260-B7D1D08E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51CFAA-C414-4014-8745-237E1F567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10DDC-70BD-4699-B57D-6B2FD482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CINQUIÈME QUESTION</a:t>
            </a:r>
          </a:p>
        </p:txBody>
      </p:sp>
      <p:pic>
        <p:nvPicPr>
          <p:cNvPr id="5" name="Picture 2" descr="La Francophonie to present economic strategy">
            <a:extLst>
              <a:ext uri="{FF2B5EF4-FFF2-40B4-BE49-F238E27FC236}">
                <a16:creationId xmlns:a16="http://schemas.microsoft.com/office/drawing/2014/main" id="{EEEE75B0-1839-4B85-BC76-D5B4920E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38" y="2473642"/>
            <a:ext cx="5669280" cy="28629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897083-75BA-4D9F-936C-54F6B3D91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2" y="3099208"/>
            <a:ext cx="2743200" cy="1611854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badi" panose="020B0604020104020204" pitchFamily="34" charset="0"/>
              </a:rPr>
              <a:t>Wat is </a:t>
            </a:r>
          </a:p>
          <a:p>
            <a:pPr marL="0" indent="0">
              <a:buNone/>
            </a:pPr>
            <a:r>
              <a:rPr lang="en-US" sz="2400" b="1" dirty="0">
                <a:latin typeface="Abadi" panose="020B0604020104020204" pitchFamily="34" charset="0"/>
              </a:rPr>
              <a:t>“la Francophonie”? </a:t>
            </a:r>
          </a:p>
          <a:p>
            <a:endParaRPr lang="nl-NL" dirty="0"/>
          </a:p>
        </p:txBody>
      </p:sp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9E4AFAC7-E2F5-4B76-907B-3FEE929B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92C69C-ED83-4A1D-9F07-143F209AF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42AF3-AC9E-48A6-AEAB-54111739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SIXIÈME QUESTION</a:t>
            </a:r>
          </a:p>
        </p:txBody>
      </p:sp>
      <p:pic>
        <p:nvPicPr>
          <p:cNvPr id="4098" name="Picture 2" descr="Vive La France Groet Card Design Met Handgeschreven Letters , Confetti En  Vlaggen in Nationale Kleuren. Feestdag Bastille Vector Illustratie -  Illustration of vrijheid, veertien: 189822618">
            <a:extLst>
              <a:ext uri="{FF2B5EF4-FFF2-40B4-BE49-F238E27FC236}">
                <a16:creationId xmlns:a16="http://schemas.microsoft.com/office/drawing/2014/main" id="{FC7756D6-28C6-433B-80F4-319BAD30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38" y="1942147"/>
            <a:ext cx="5669280" cy="39259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22E65E-36B1-4E02-B34A-4354B5A08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2" y="3154229"/>
            <a:ext cx="3355776" cy="1501812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Wat is het </a:t>
            </a:r>
            <a:r>
              <a:rPr lang="en-US" sz="2400" b="1" dirty="0" err="1">
                <a:latin typeface="Abadi" panose="020B0604020104020204" pitchFamily="34" charset="0"/>
              </a:rPr>
              <a:t>Franse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nationale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  <a:r>
              <a:rPr lang="en-US" sz="2400" b="1" dirty="0" err="1">
                <a:latin typeface="Abadi" panose="020B0604020104020204" pitchFamily="34" charset="0"/>
              </a:rPr>
              <a:t>dier</a:t>
            </a:r>
            <a:r>
              <a:rPr lang="en-US" sz="2400" b="1" dirty="0">
                <a:latin typeface="Abadi" panose="020B0604020104020204" pitchFamily="34" charset="0"/>
              </a:rPr>
              <a:t>? </a:t>
            </a:r>
          </a:p>
          <a:p>
            <a:endParaRPr lang="nl-NL" dirty="0"/>
          </a:p>
        </p:txBody>
      </p:sp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E89C7ECC-F19B-4D67-A0AC-B812F3AA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420972-8DEF-4C83-B84B-099A72BA4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5400" b="1" dirty="0"/>
              <a:t>PREMIÈRE MANCHE </a:t>
            </a:r>
          </a:p>
        </p:txBody>
      </p:sp>
      <p:pic>
        <p:nvPicPr>
          <p:cNvPr id="5122" name="Picture 2" descr="Visit the regions of France | Campus France">
            <a:extLst>
              <a:ext uri="{FF2B5EF4-FFF2-40B4-BE49-F238E27FC236}">
                <a16:creationId xmlns:a16="http://schemas.microsoft.com/office/drawing/2014/main" id="{56124EEC-1834-4472-91F4-3F2E6E93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999" y="1884311"/>
            <a:ext cx="5632958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18863753-BE6F-03F8-0905-42C8BDF4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2686177"/>
            <a:ext cx="3445037" cy="2437916"/>
          </a:xfrm>
        </p:spPr>
        <p:txBody>
          <a:bodyPr/>
          <a:lstStyle/>
          <a:p>
            <a:pPr algn="ctr"/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Connaissances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générales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à </a:t>
            </a:r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choix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multiples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10" name="Picture 4" descr="Apprendre le français | Campus France">
            <a:extLst>
              <a:ext uri="{FF2B5EF4-FFF2-40B4-BE49-F238E27FC236}">
                <a16:creationId xmlns:a16="http://schemas.microsoft.com/office/drawing/2014/main" id="{BCD7971E-8850-407B-86B0-54984741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B79DAB-4920-478B-9883-CEF7452CBA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FBE479-3A2E-675C-42C3-8B6E74EB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z="3600" b="1" dirty="0"/>
              <a:t>SEPTIÈME QUESTION</a:t>
            </a:r>
          </a:p>
        </p:txBody>
      </p:sp>
      <p:pic>
        <p:nvPicPr>
          <p:cNvPr id="5" name="Picture 4" descr="E83 | Bishop Phonsie&amp;#39;s Daily Reflections - Radio Maria Ireland">
            <a:extLst>
              <a:ext uri="{FF2B5EF4-FFF2-40B4-BE49-F238E27FC236}">
                <a16:creationId xmlns:a16="http://schemas.microsoft.com/office/drawing/2014/main" id="{7CEFBF49-F6E0-4A35-8FCB-82740DA58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-805" r="2553" b="804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1001E0-4758-405A-A7BB-4521EE06C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2498074"/>
            <a:ext cx="3157005" cy="1861852"/>
          </a:xfrm>
        </p:spPr>
        <p:txBody>
          <a:bodyPr anchor="b">
            <a:normAutofit/>
          </a:bodyPr>
          <a:lstStyle/>
          <a:p>
            <a:r>
              <a:rPr lang="nl-NL" sz="2400" dirty="0">
                <a:latin typeface="Abadi" panose="020B0604020104020204" pitchFamily="34" charset="0"/>
              </a:rPr>
              <a:t>Wat is de naam van het Franse volkslied? </a:t>
            </a:r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11AB8AC-7DB1-4E9E-9CFA-FA86463AB1E5}"/>
              </a:ext>
            </a:extLst>
          </p:cNvPr>
          <p:cNvSpPr/>
          <p:nvPr/>
        </p:nvSpPr>
        <p:spPr>
          <a:xfrm>
            <a:off x="4580478" y="2065542"/>
            <a:ext cx="2738070" cy="2880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4" descr="Apprendre le français | Campus France">
            <a:extLst>
              <a:ext uri="{FF2B5EF4-FFF2-40B4-BE49-F238E27FC236}">
                <a16:creationId xmlns:a16="http://schemas.microsoft.com/office/drawing/2014/main" id="{6A7BEA80-DBF6-4073-8B64-AB8CF401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8605BA1-E8AB-4EB6-987D-132836763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5400" b="1" dirty="0"/>
              <a:t>TROISIÈME MANCHE </a:t>
            </a:r>
          </a:p>
        </p:txBody>
      </p:sp>
      <p:pic>
        <p:nvPicPr>
          <p:cNvPr id="6146" name="Picture 2" descr="la Francophonie: les pays francophones Diagram | Quizlet">
            <a:extLst>
              <a:ext uri="{FF2B5EF4-FFF2-40B4-BE49-F238E27FC236}">
                <a16:creationId xmlns:a16="http://schemas.microsoft.com/office/drawing/2014/main" id="{CE7DCF7E-4CE4-4285-9171-FAC2A617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38" y="2275218"/>
            <a:ext cx="5669280" cy="32598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18863753-BE6F-03F8-0905-42C8BDF4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2" y="3320445"/>
            <a:ext cx="2743200" cy="1169380"/>
          </a:xfrm>
        </p:spPr>
        <p:txBody>
          <a:bodyPr anchor="b">
            <a:normAutofit/>
          </a:bodyPr>
          <a:lstStyle/>
          <a:p>
            <a:r>
              <a:rPr lang="nl-NL" sz="32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Topographie</a:t>
            </a:r>
            <a:r>
              <a:rPr lang="nl-NL" sz="32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4F655EF9-98B5-4267-A222-D5084280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D49365-0692-42DC-AB80-FF2108074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04731F6-55A5-46A3-8DE4-3680BABC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z="3600" b="1" dirty="0"/>
              <a:t>PREMIÈRE QUESTION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24A9EB-FFFB-4F66-BB05-749B13EAC8A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8" r="-1" b="15380"/>
          <a:stretch/>
        </p:blipFill>
        <p:spPr bwMode="auto">
          <a:xfrm>
            <a:off x="1746250" y="1884363"/>
            <a:ext cx="5668963" cy="40417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142FB2-4905-4B53-BF5A-CCBC66FAC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8628" y="1884363"/>
            <a:ext cx="2743200" cy="1141772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Quelle </a:t>
            </a:r>
            <a:r>
              <a:rPr lang="en-US" sz="2400" dirty="0" err="1">
                <a:latin typeface="Abadi" panose="020B0604020104020204" pitchFamily="34" charset="0"/>
              </a:rPr>
              <a:t>grande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ville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est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indiquée</a:t>
            </a:r>
            <a:r>
              <a:rPr lang="en-US" sz="2400" dirty="0">
                <a:latin typeface="Abadi" panose="020B0604020104020204" pitchFamily="34" charset="0"/>
              </a:rPr>
              <a:t> sur la carte?</a:t>
            </a:r>
            <a:endParaRPr lang="nl-NL" sz="2400" dirty="0">
              <a:latin typeface="Abadi" panose="020B0604020104020204" pitchFamily="34" charset="0"/>
            </a:endParaRPr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27E60CC2-D9E1-46C8-ACDE-382F4FD8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D35AFE1-67F2-4B8F-8EC4-132684437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29BA61C-D579-C740-E80B-1481E37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rmAutofit/>
          </a:bodyPr>
          <a:lstStyle/>
          <a:p>
            <a:r>
              <a:rPr lang="en-US" sz="3600" b="1" dirty="0"/>
              <a:t>DEUXIÈME QUESTION</a:t>
            </a:r>
          </a:p>
        </p:txBody>
      </p:sp>
      <p:pic>
        <p:nvPicPr>
          <p:cNvPr id="5" name="Picture 2" descr="Toulouse Map France Latitude &amp;amp; Longitude: Free Maps">
            <a:extLst>
              <a:ext uri="{FF2B5EF4-FFF2-40B4-BE49-F238E27FC236}">
                <a16:creationId xmlns:a16="http://schemas.microsoft.com/office/drawing/2014/main" id="{79E1CC80-94EA-4297-9E9B-D697912E3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27212" y="1916832"/>
            <a:ext cx="4267200" cy="4267200"/>
          </a:xfrm>
          <a:custGeom>
            <a:avLst/>
            <a:gdLst/>
            <a:ahLst/>
            <a:cxnLst/>
            <a:rect l="l" t="t" r="r" b="b"/>
            <a:pathLst>
              <a:path w="5360306" h="5360306">
                <a:moveTo>
                  <a:pt x="2680153" y="0"/>
                </a:moveTo>
                <a:cubicBezTo>
                  <a:pt x="4160361" y="0"/>
                  <a:pt x="5360306" y="1199945"/>
                  <a:pt x="5360306" y="2680153"/>
                </a:cubicBezTo>
                <a:cubicBezTo>
                  <a:pt x="5360306" y="4160361"/>
                  <a:pt x="4160361" y="5360306"/>
                  <a:pt x="2680153" y="5360306"/>
                </a:cubicBezTo>
                <a:cubicBezTo>
                  <a:pt x="1199945" y="5360306"/>
                  <a:pt x="0" y="4160361"/>
                  <a:pt x="0" y="2680153"/>
                </a:cubicBezTo>
                <a:cubicBezTo>
                  <a:pt x="0" y="1199945"/>
                  <a:pt x="1199945" y="0"/>
                  <a:pt x="2680153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425F53-2EAA-4C26-8468-BC44E3B98549}"/>
              </a:ext>
            </a:extLst>
          </p:cNvPr>
          <p:cNvSpPr txBox="1"/>
          <p:nvPr/>
        </p:nvSpPr>
        <p:spPr>
          <a:xfrm>
            <a:off x="6742483" y="3671867"/>
            <a:ext cx="36191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badi" panose="020B0604020104020204" pitchFamily="34" charset="0"/>
              </a:rPr>
              <a:t>Quelle </a:t>
            </a:r>
            <a:r>
              <a:rPr lang="en-US" sz="2400" dirty="0" err="1">
                <a:latin typeface="Abadi" panose="020B0604020104020204" pitchFamily="34" charset="0"/>
              </a:rPr>
              <a:t>grande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ville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est-ce</a:t>
            </a:r>
            <a:r>
              <a:rPr lang="en-US" sz="2400" dirty="0">
                <a:latin typeface="Abadi" panose="020B0604020104020204" pitchFamily="34" charset="0"/>
              </a:rPr>
              <a:t> que </a:t>
            </a:r>
            <a:r>
              <a:rPr lang="en-US" sz="2400" dirty="0" err="1">
                <a:latin typeface="Abadi" panose="020B0604020104020204" pitchFamily="34" charset="0"/>
              </a:rPr>
              <a:t>vous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voyez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ici</a:t>
            </a:r>
            <a:r>
              <a:rPr lang="en-US" sz="2400" dirty="0">
                <a:latin typeface="Abadi" panose="020B0604020104020204" pitchFamily="34" charset="0"/>
              </a:rPr>
              <a:t>?</a:t>
            </a:r>
            <a:endParaRPr lang="nl-NL" sz="1600" dirty="0">
              <a:latin typeface="Abadi" panose="020B0604020104020204" pitchFamily="34" charset="0"/>
            </a:endParaRPr>
          </a:p>
        </p:txBody>
      </p:sp>
      <p:pic>
        <p:nvPicPr>
          <p:cNvPr id="11" name="Picture 4" descr="Apprendre le français | Campus France">
            <a:extLst>
              <a:ext uri="{FF2B5EF4-FFF2-40B4-BE49-F238E27FC236}">
                <a16:creationId xmlns:a16="http://schemas.microsoft.com/office/drawing/2014/main" id="{4B074C2A-7797-4909-9787-6EF763F5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923836-3693-4918-8FC7-90EF6AAA8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1787A70-EED2-D860-D86D-D1CB3E5B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74638"/>
            <a:ext cx="9540552" cy="1020762"/>
          </a:xfrm>
        </p:spPr>
        <p:txBody>
          <a:bodyPr/>
          <a:lstStyle/>
          <a:p>
            <a:r>
              <a:rPr lang="en-US" sz="3600" b="1" dirty="0"/>
              <a:t>TROISIÈME QUESTION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DE1E7-FC57-428E-AAD2-EC2372A4B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5860" y="1905000"/>
            <a:ext cx="3067746" cy="420329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Abadi" panose="020B0604020104020204" pitchFamily="34" charset="0"/>
              </a:rPr>
              <a:t>Quel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département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est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indiqué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rouge?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en-US" sz="2400" b="1" dirty="0"/>
              <a:t>a.) Le Lot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en-US" sz="2400" b="1" dirty="0"/>
              <a:t>b.) La Dordogne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en-US" sz="2400" b="1" dirty="0"/>
              <a:t>c.) </a:t>
            </a:r>
            <a:r>
              <a:rPr lang="en-US" sz="2400" b="1" dirty="0" err="1"/>
              <a:t>L’Ardèche</a:t>
            </a:r>
            <a:endParaRPr lang="en-US" sz="2400" b="1" dirty="0"/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en-US" sz="2400" b="1" dirty="0"/>
              <a:t>d.) La Picardie </a:t>
            </a:r>
          </a:p>
          <a:p>
            <a:pPr marL="0" indent="0">
              <a:buNone/>
            </a:pPr>
            <a:endParaRPr lang="nl-NL" sz="2400" dirty="0">
              <a:latin typeface="Abadi" panose="020B0604020104020204" pitchFamily="34" charset="0"/>
            </a:endParaRPr>
          </a:p>
        </p:txBody>
      </p:sp>
      <p:pic>
        <p:nvPicPr>
          <p:cNvPr id="4" name="Picture 2" descr="DORDOGNE Geografie en Landschap | Landenweb.nl">
            <a:extLst>
              <a:ext uri="{FF2B5EF4-FFF2-40B4-BE49-F238E27FC236}">
                <a16:creationId xmlns:a16="http://schemas.microsoft.com/office/drawing/2014/main" id="{0FB86269-1EE0-435C-8AEA-57D06612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954" y="1905000"/>
            <a:ext cx="3705415" cy="4038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883A75C3-92DE-4054-829F-96A3B3A9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F23005F-CBFF-4ECE-BCF1-8882DEB65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51078-8836-4032-9B86-02A0EDDB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74638"/>
            <a:ext cx="10252074" cy="1020762"/>
          </a:xfrm>
        </p:spPr>
        <p:txBody>
          <a:bodyPr/>
          <a:lstStyle/>
          <a:p>
            <a:r>
              <a:rPr lang="nl-NL" sz="3600" b="1" dirty="0"/>
              <a:t>QUATRIÈME QUESTION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E6F8C2-370B-42A2-9532-ED55679C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338" y="1978732"/>
            <a:ext cx="3957285" cy="389113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fr-FR" sz="2400" dirty="0">
                <a:latin typeface="Abadi" panose="020B0604020104020204" pitchFamily="34" charset="0"/>
              </a:rPr>
              <a:t>Quelle </a:t>
            </a:r>
            <a:r>
              <a:rPr lang="fr-FR" sz="2400">
                <a:latin typeface="Abadi" panose="020B0604020104020204" pitchFamily="34" charset="0"/>
              </a:rPr>
              <a:t>ancienne région </a:t>
            </a:r>
            <a:r>
              <a:rPr lang="fr-FR" sz="2400" dirty="0">
                <a:latin typeface="Abadi" panose="020B0604020104020204" pitchFamily="34" charset="0"/>
              </a:rPr>
              <a:t>se trouve dans les départements marqués en </a:t>
            </a:r>
            <a:r>
              <a:rPr lang="fr-FR" sz="2400" dirty="0">
                <a:solidFill>
                  <a:srgbClr val="FF0000"/>
                </a:solidFill>
                <a:latin typeface="Abadi" panose="020B0604020104020204" pitchFamily="34" charset="0"/>
              </a:rPr>
              <a:t>rouge</a:t>
            </a:r>
            <a:r>
              <a:rPr lang="fr-FR" sz="2400" dirty="0">
                <a:latin typeface="Abadi" panose="020B0604020104020204" pitchFamily="34" charset="0"/>
              </a:rPr>
              <a:t> ?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fr-FR" sz="2400" dirty="0">
                <a:latin typeface="Abadi" panose="020B0604020104020204" pitchFamily="34" charset="0"/>
              </a:rPr>
              <a:t>a.) L’Alsace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fr-FR" sz="2400" dirty="0">
                <a:latin typeface="Abadi" panose="020B0604020104020204" pitchFamily="34" charset="0"/>
              </a:rPr>
              <a:t>b.) Les Pyrénées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fr-FR" sz="2400" dirty="0">
                <a:latin typeface="Abadi" panose="020B0604020104020204" pitchFamily="34" charset="0"/>
              </a:rPr>
              <a:t>c.) Le Jura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5000"/>
            </a:pPr>
            <a:r>
              <a:rPr lang="fr-FR" sz="2400" dirty="0">
                <a:latin typeface="Abadi" panose="020B0604020104020204" pitchFamily="34" charset="0"/>
              </a:rPr>
              <a:t>d.) Les Ardennes françaises </a:t>
            </a:r>
          </a:p>
        </p:txBody>
      </p:sp>
      <p:pic>
        <p:nvPicPr>
          <p:cNvPr id="5" name="Picture 2" descr="ALSACE : map, cities and data of the region Alsace - France">
            <a:extLst>
              <a:ext uri="{FF2B5EF4-FFF2-40B4-BE49-F238E27FC236}">
                <a16:creationId xmlns:a16="http://schemas.microsoft.com/office/drawing/2014/main" id="{1CF4FCCA-0510-4563-821D-C2BC27B72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951" y="1905000"/>
            <a:ext cx="395728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F2706789-1E62-4B81-8BC4-2BA297AB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3DCA25-E0C3-4066-ADD0-4B6431DF5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77649-D703-429A-BFDD-EC6274CA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274638"/>
            <a:ext cx="9612560" cy="1020762"/>
          </a:xfrm>
        </p:spPr>
        <p:txBody>
          <a:bodyPr/>
          <a:lstStyle/>
          <a:p>
            <a:r>
              <a:rPr lang="nl-NL" sz="3600" b="1" dirty="0"/>
              <a:t>CINQUIÈME QUESTION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E29C8-678A-40C8-96F6-B3B83B36B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852" y="1844861"/>
            <a:ext cx="3211761" cy="4327339"/>
          </a:xfrm>
        </p:spPr>
        <p:txBody>
          <a:bodyPr/>
          <a:lstStyle/>
          <a:p>
            <a:r>
              <a:rPr lang="nl-NL" sz="2400" dirty="0">
                <a:latin typeface="Abadi" panose="020B0604020104020204" pitchFamily="34" charset="0"/>
              </a:rPr>
              <a:t>Welk overzees gebied maakt </a:t>
            </a:r>
            <a:r>
              <a:rPr lang="nl-NL" sz="2400" u="sng" dirty="0">
                <a:latin typeface="Abadi" panose="020B0604020104020204" pitchFamily="34" charset="0"/>
              </a:rPr>
              <a:t>geen</a:t>
            </a:r>
            <a:r>
              <a:rPr lang="nl-NL" sz="2400" dirty="0">
                <a:latin typeface="Abadi" panose="020B0604020104020204" pitchFamily="34" charset="0"/>
              </a:rPr>
              <a:t> deel meer uit van Frankrijk?</a:t>
            </a:r>
          </a:p>
          <a:p>
            <a:endParaRPr lang="nl-NL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a.) La Réunion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b.) Guadeloupe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c.) Haïti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d.) Martinique </a:t>
            </a:r>
          </a:p>
          <a:p>
            <a:endParaRPr lang="nl-NL" dirty="0"/>
          </a:p>
        </p:txBody>
      </p:sp>
      <p:pic>
        <p:nvPicPr>
          <p:cNvPr id="5" name="Picture 4" descr="Martinique | Reisinformatie | Landenkompas">
            <a:extLst>
              <a:ext uri="{FF2B5EF4-FFF2-40B4-BE49-F238E27FC236}">
                <a16:creationId xmlns:a16="http://schemas.microsoft.com/office/drawing/2014/main" id="{09E5D4CC-759F-4E8F-A47F-172037AB8F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8" r="14493" b="-4"/>
          <a:stretch/>
        </p:blipFill>
        <p:spPr bwMode="auto">
          <a:xfrm>
            <a:off x="4814402" y="1844861"/>
            <a:ext cx="2063305" cy="2329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asse-Terre (Guadeloupe): informatie &amp;amp; reizen">
            <a:extLst>
              <a:ext uri="{FF2B5EF4-FFF2-40B4-BE49-F238E27FC236}">
                <a16:creationId xmlns:a16="http://schemas.microsoft.com/office/drawing/2014/main" id="{95CEED2D-13C7-4714-A82B-344335F95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1" r="14048" b="-4"/>
          <a:stretch/>
        </p:blipFill>
        <p:spPr bwMode="auto">
          <a:xfrm>
            <a:off x="6033142" y="3933056"/>
            <a:ext cx="1851414" cy="208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éunion | Reisinformatie | Landenkompas">
            <a:extLst>
              <a:ext uri="{FF2B5EF4-FFF2-40B4-BE49-F238E27FC236}">
                <a16:creationId xmlns:a16="http://schemas.microsoft.com/office/drawing/2014/main" id="{AC769FA9-B9E4-4E9B-999B-497F48E22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r="19165" b="-1"/>
          <a:stretch/>
        </p:blipFill>
        <p:spPr bwMode="auto">
          <a:xfrm>
            <a:off x="7477095" y="1844861"/>
            <a:ext cx="2063304" cy="2329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ïti | Reisinformatie | Landenkompas">
            <a:extLst>
              <a:ext uri="{FF2B5EF4-FFF2-40B4-BE49-F238E27FC236}">
                <a16:creationId xmlns:a16="http://schemas.microsoft.com/office/drawing/2014/main" id="{2FFCF379-E02A-4BF5-86E2-A89C08770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89" r="35548" b="-289"/>
          <a:stretch/>
        </p:blipFill>
        <p:spPr bwMode="auto">
          <a:xfrm>
            <a:off x="8614692" y="3933056"/>
            <a:ext cx="1851414" cy="208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rendre le français | Campus France">
            <a:extLst>
              <a:ext uri="{FF2B5EF4-FFF2-40B4-BE49-F238E27FC236}">
                <a16:creationId xmlns:a16="http://schemas.microsoft.com/office/drawing/2014/main" id="{1F9DD804-DA91-4FD0-A069-EB5C3AD8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829A2BB-ABE6-41AA-95B7-A825232F8E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B5D5F-C4FC-4ED1-B624-3061E881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SIXIÈME QUESTION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6A3900-E7B5-4CE5-AD99-199FA8460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4" y="1905000"/>
            <a:ext cx="2743200" cy="1308794"/>
          </a:xfrm>
        </p:spPr>
        <p:txBody>
          <a:bodyPr>
            <a:normAutofit/>
          </a:bodyPr>
          <a:lstStyle/>
          <a:p>
            <a:r>
              <a:rPr lang="en-US" sz="2400" dirty="0"/>
              <a:t>Quelle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ville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marquée</a:t>
            </a:r>
            <a:r>
              <a:rPr lang="en-US" sz="2400" dirty="0"/>
              <a:t> sur la carte?</a:t>
            </a:r>
            <a:endParaRPr lang="nl-NL" sz="2400" dirty="0"/>
          </a:p>
        </p:txBody>
      </p:sp>
      <p:pic>
        <p:nvPicPr>
          <p:cNvPr id="5" name="Picture 6" descr="Métropole de Lyon - Wikipedia">
            <a:extLst>
              <a:ext uri="{FF2B5EF4-FFF2-40B4-BE49-F238E27FC236}">
                <a16:creationId xmlns:a16="http://schemas.microsoft.com/office/drawing/2014/main" id="{D2B72EFB-0076-4480-96DE-ACB732906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3569" y="1905000"/>
            <a:ext cx="370204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0B5DAC98-9902-49FC-8C07-322B71E4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0DD25A-54CF-4FC1-BE00-4274F09F6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17232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8DF7E-9AD9-49FC-B84B-63622A07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274638"/>
            <a:ext cx="9828584" cy="1020762"/>
          </a:xfrm>
        </p:spPr>
        <p:txBody>
          <a:bodyPr/>
          <a:lstStyle/>
          <a:p>
            <a:r>
              <a:rPr lang="nl-NL" sz="3600" b="1" dirty="0"/>
              <a:t>SEPTIÈME QUESTION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F8697-6B21-4A83-99DA-ABCBD38D4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828" y="1841092"/>
            <a:ext cx="3816424" cy="426720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badi" panose="020B0604020104020204" pitchFamily="34" charset="0"/>
              </a:rPr>
              <a:t>Des « pays limitrophes » sont les pays qui ont une frontière commune avec la France. </a:t>
            </a:r>
            <a:br>
              <a:rPr lang="fr-FR" sz="2400" dirty="0">
                <a:latin typeface="Abadi" panose="020B0604020104020204" pitchFamily="34" charset="0"/>
              </a:rPr>
            </a:br>
            <a:br>
              <a:rPr lang="fr-FR" sz="2400" dirty="0">
                <a:latin typeface="Abadi" panose="020B0604020104020204" pitchFamily="34" charset="0"/>
              </a:rPr>
            </a:br>
            <a:r>
              <a:rPr lang="fr-FR" sz="2400" dirty="0">
                <a:latin typeface="Abadi" panose="020B0604020104020204" pitchFamily="34" charset="0"/>
              </a:rPr>
              <a:t>Il y en a combien au total?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a.) 5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b.) 6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c.) 7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d.) 8</a:t>
            </a:r>
          </a:p>
        </p:txBody>
      </p:sp>
      <p:pic>
        <p:nvPicPr>
          <p:cNvPr id="7170" name="Picture 2" descr="Pays frontière (Du monde entier) (French Edition): Tode, Emil, Chalvin,  Antoine: 9782070740802: Amazon.com: Books">
            <a:extLst>
              <a:ext uri="{FF2B5EF4-FFF2-40B4-BE49-F238E27FC236}">
                <a16:creationId xmlns:a16="http://schemas.microsoft.com/office/drawing/2014/main" id="{9CCD19A6-F478-475C-B822-F8FF655BD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27" y="1905000"/>
            <a:ext cx="257213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E8665475-2051-4E0B-9713-D40CB7D3A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65ACCF-8EAE-4640-9170-F15081C9A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724F76-8B9A-21DB-F8B0-CF77A216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274638"/>
            <a:ext cx="9468544" cy="1020762"/>
          </a:xfrm>
        </p:spPr>
        <p:txBody>
          <a:bodyPr/>
          <a:lstStyle/>
          <a:p>
            <a:r>
              <a:rPr lang="en-US" sz="3600" b="1" dirty="0"/>
              <a:t>HUITIÈME QUESTION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ECBAC1-ABC2-4732-8467-999EB3F65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7868" y="1851162"/>
            <a:ext cx="3078525" cy="3684240"/>
          </a:xfrm>
        </p:spPr>
        <p:txBody>
          <a:bodyPr anchor="b">
            <a:noAutofit/>
          </a:bodyPr>
          <a:lstStyle/>
          <a:p>
            <a:r>
              <a:rPr lang="en-US" sz="2400" dirty="0" err="1">
                <a:latin typeface="Abadi" panose="020B0604020104020204" pitchFamily="34" charset="0"/>
              </a:rPr>
              <a:t>Combien</a:t>
            </a:r>
            <a:r>
              <a:rPr lang="en-US" sz="2400" dirty="0">
                <a:latin typeface="Abadi" panose="020B0604020104020204" pitchFamily="34" charset="0"/>
              </a:rPr>
              <a:t> de </a:t>
            </a:r>
            <a:r>
              <a:rPr lang="en-US" sz="2400" dirty="0" err="1">
                <a:latin typeface="Abadi" panose="020B0604020104020204" pitchFamily="34" charset="0"/>
              </a:rPr>
              <a:t>départements</a:t>
            </a:r>
            <a:r>
              <a:rPr lang="en-US" sz="2400" dirty="0">
                <a:latin typeface="Abadi" panose="020B0604020104020204" pitchFamily="34" charset="0"/>
              </a:rPr>
              <a:t> y a-t-il </a:t>
            </a: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France, y </a:t>
            </a:r>
            <a:r>
              <a:rPr lang="en-US" sz="2400" dirty="0" err="1">
                <a:latin typeface="Abadi" panose="020B0604020104020204" pitchFamily="34" charset="0"/>
              </a:rPr>
              <a:t>inclus</a:t>
            </a:r>
            <a:r>
              <a:rPr lang="en-US" sz="2400" dirty="0">
                <a:latin typeface="Abadi" panose="020B0604020104020204" pitchFamily="34" charset="0"/>
              </a:rPr>
              <a:t> les </a:t>
            </a:r>
            <a:r>
              <a:rPr lang="en-US" sz="2400" dirty="0" err="1">
                <a:latin typeface="Abadi" panose="020B0604020104020204" pitchFamily="34" charset="0"/>
              </a:rPr>
              <a:t>départements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d’outre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</a:t>
            </a:r>
            <a:r>
              <a:rPr lang="en-US" sz="2400" dirty="0">
                <a:latin typeface="Abadi" panose="020B0604020104020204" pitchFamily="34" charset="0"/>
              </a:rPr>
              <a:t>?</a:t>
            </a:r>
          </a:p>
          <a:p>
            <a:pPr>
              <a:spcAft>
                <a:spcPts val="600"/>
              </a:spcAft>
              <a:buSzPct val="85000"/>
            </a:pPr>
            <a:r>
              <a:rPr lang="en-US" sz="2400" b="1" dirty="0">
                <a:latin typeface="Abadi" panose="020B0604020104020204" pitchFamily="34" charset="0"/>
              </a:rPr>
              <a:t>a.) 87</a:t>
            </a:r>
          </a:p>
          <a:p>
            <a:pPr>
              <a:spcAft>
                <a:spcPts val="600"/>
              </a:spcAft>
              <a:buSzPct val="85000"/>
            </a:pPr>
            <a:r>
              <a:rPr lang="en-US" sz="2400" b="1" dirty="0">
                <a:latin typeface="Abadi" panose="020B0604020104020204" pitchFamily="34" charset="0"/>
              </a:rPr>
              <a:t>b.) 96</a:t>
            </a:r>
          </a:p>
          <a:p>
            <a:pPr>
              <a:spcAft>
                <a:spcPts val="600"/>
              </a:spcAft>
              <a:buSzPct val="85000"/>
            </a:pPr>
            <a:r>
              <a:rPr lang="en-US" sz="2400" b="1" dirty="0">
                <a:latin typeface="Abadi" panose="020B0604020104020204" pitchFamily="34" charset="0"/>
              </a:rPr>
              <a:t>c.) 101</a:t>
            </a:r>
          </a:p>
        </p:txBody>
      </p:sp>
      <p:pic>
        <p:nvPicPr>
          <p:cNvPr id="5" name="Picture 2" descr="Carte departement france Images, Stock Photos &amp;amp; Vectors | Shutterstock">
            <a:extLst>
              <a:ext uri="{FF2B5EF4-FFF2-40B4-BE49-F238E27FC236}">
                <a16:creationId xmlns:a16="http://schemas.microsoft.com/office/drawing/2014/main" id="{AA1302F7-C1B2-495D-A9AB-849E85B32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/>
        </p:blipFill>
        <p:spPr bwMode="auto">
          <a:xfrm>
            <a:off x="5230316" y="2060848"/>
            <a:ext cx="4687660" cy="3684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E70B80B1-2EA2-4CEA-A696-0D8EE59B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DDA305-7AEA-4DAA-8C2C-97F282CBB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3600" b="1" dirty="0"/>
              <a:t>PREMIÈRE QUESTION</a:t>
            </a:r>
          </a:p>
        </p:txBody>
      </p:sp>
      <p:pic>
        <p:nvPicPr>
          <p:cNvPr id="4098" name="Picture 2" descr="Verblijf van 1 nacht voor 2 in de buurt van Mont Saint-Michel - Bongo">
            <a:extLst>
              <a:ext uri="{FF2B5EF4-FFF2-40B4-BE49-F238E27FC236}">
                <a16:creationId xmlns:a16="http://schemas.microsoft.com/office/drawing/2014/main" id="{ACF07B33-F493-4F72-9189-6916EF4E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046" y="1884311"/>
            <a:ext cx="5388864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CDE916-CAB9-4CFD-B37B-09B5452D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2182121"/>
            <a:ext cx="3805077" cy="3446028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Le Mont-Saint-Michel se </a:t>
            </a:r>
            <a:r>
              <a:rPr lang="en-US" sz="2400" dirty="0" err="1">
                <a:latin typeface="Abadi" panose="020B0604020104020204" pitchFamily="34" charset="0"/>
              </a:rPr>
              <a:t>trouve</a:t>
            </a:r>
            <a:r>
              <a:rPr lang="en-US" sz="2400" dirty="0">
                <a:latin typeface="Abadi" panose="020B0604020104020204" pitchFamily="34" charset="0"/>
              </a:rPr>
              <a:t>….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Alsace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Normandie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Bretagne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Aquitaine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Picture 4" descr="Apprendre le français | Campus France">
            <a:extLst>
              <a:ext uri="{FF2B5EF4-FFF2-40B4-BE49-F238E27FC236}">
                <a16:creationId xmlns:a16="http://schemas.microsoft.com/office/drawing/2014/main" id="{0229E06B-61CF-449E-98A0-1A810E63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A0BC64-D244-4DB8-A663-902596EA8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2C331FD-5E62-BA4F-E449-DB081209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rmAutofit/>
          </a:bodyPr>
          <a:lstStyle/>
          <a:p>
            <a:r>
              <a:rPr lang="en-US" sz="3600" b="1" dirty="0"/>
              <a:t>NEUVIÈME QUESTION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C0A5F4-63F0-4B4E-B849-0E7A6B78D7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" b="3"/>
          <a:stretch/>
        </p:blipFill>
        <p:spPr bwMode="auto">
          <a:xfrm>
            <a:off x="1557452" y="1677037"/>
            <a:ext cx="4419599" cy="4267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4631960-3DBC-5FB5-9831-1D10FB8E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Quelle </a:t>
            </a:r>
            <a:r>
              <a:rPr lang="en-US" dirty="0" err="1">
                <a:latin typeface="Abadi" panose="020B0604020104020204" pitchFamily="34" charset="0"/>
              </a:rPr>
              <a:t>ville</a:t>
            </a:r>
            <a:r>
              <a:rPr lang="en-US" dirty="0">
                <a:latin typeface="Abadi" panose="020B0604020104020204" pitchFamily="34" charset="0"/>
              </a:rPr>
              <a:t> se </a:t>
            </a:r>
            <a:r>
              <a:rPr lang="en-US" dirty="0" err="1">
                <a:latin typeface="Abadi" panose="020B0604020104020204" pitchFamily="34" charset="0"/>
              </a:rPr>
              <a:t>situe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où</a:t>
            </a:r>
            <a:r>
              <a:rPr lang="en-US" dirty="0">
                <a:latin typeface="Abadi" panose="020B0604020104020204" pitchFamily="34" charset="0"/>
              </a:rPr>
              <a:t>? </a:t>
            </a:r>
          </a:p>
          <a:p>
            <a:pPr marL="0" indent="0">
              <a:buNone/>
            </a:pPr>
            <a:r>
              <a:rPr lang="en-US" dirty="0" err="1">
                <a:latin typeface="Abadi" panose="020B0604020104020204" pitchFamily="34" charset="0"/>
              </a:rPr>
              <a:t>Numéro</a:t>
            </a:r>
            <a:r>
              <a:rPr lang="en-US" dirty="0">
                <a:latin typeface="Abadi" panose="020B0604020104020204" pitchFamily="34" charset="0"/>
              </a:rPr>
              <a:t> 1 = </a:t>
            </a:r>
          </a:p>
          <a:p>
            <a:pPr marL="0" indent="0">
              <a:buNone/>
            </a:pPr>
            <a:r>
              <a:rPr lang="en-US" dirty="0" err="1">
                <a:latin typeface="Abadi" panose="020B0604020104020204" pitchFamily="34" charset="0"/>
              </a:rPr>
              <a:t>Numéro</a:t>
            </a:r>
            <a:r>
              <a:rPr lang="en-US" dirty="0">
                <a:latin typeface="Abadi" panose="020B0604020104020204" pitchFamily="34" charset="0"/>
              </a:rPr>
              <a:t> 2 = </a:t>
            </a:r>
          </a:p>
          <a:p>
            <a:pPr marL="0" indent="0">
              <a:buNone/>
            </a:pPr>
            <a:r>
              <a:rPr lang="en-US" dirty="0" err="1">
                <a:latin typeface="Abadi" panose="020B0604020104020204" pitchFamily="34" charset="0"/>
              </a:rPr>
              <a:t>Numéro</a:t>
            </a:r>
            <a:r>
              <a:rPr lang="en-US" dirty="0">
                <a:latin typeface="Abadi" panose="020B0604020104020204" pitchFamily="34" charset="0"/>
              </a:rPr>
              <a:t> 3 = </a:t>
            </a:r>
          </a:p>
          <a:p>
            <a:pPr marL="0" indent="0">
              <a:buNone/>
            </a:pPr>
            <a:endParaRPr lang="en-US" sz="2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Abadi" panose="020B0604020104020204" pitchFamily="34" charset="0"/>
              </a:rPr>
              <a:t>Vous</a:t>
            </a:r>
            <a:r>
              <a:rPr lang="en-US" sz="2200" dirty="0">
                <a:latin typeface="Abadi" panose="020B0604020104020204" pitchFamily="34" charset="0"/>
              </a:rPr>
              <a:t> </a:t>
            </a:r>
            <a:r>
              <a:rPr lang="en-US" sz="2200" dirty="0" err="1">
                <a:latin typeface="Abadi" panose="020B0604020104020204" pitchFamily="34" charset="0"/>
              </a:rPr>
              <a:t>pouvez</a:t>
            </a:r>
            <a:r>
              <a:rPr lang="en-US" sz="2200" dirty="0">
                <a:latin typeface="Abadi" panose="020B0604020104020204" pitchFamily="34" charset="0"/>
              </a:rPr>
              <a:t> </a:t>
            </a:r>
            <a:r>
              <a:rPr lang="en-US" sz="2200" dirty="0" err="1">
                <a:latin typeface="Abadi" panose="020B0604020104020204" pitchFamily="34" charset="0"/>
              </a:rPr>
              <a:t>choisir</a:t>
            </a:r>
            <a:r>
              <a:rPr lang="en-US" sz="2200" dirty="0">
                <a:latin typeface="Abadi" panose="020B0604020104020204" pitchFamily="34" charset="0"/>
              </a:rPr>
              <a:t> entre: </a:t>
            </a:r>
          </a:p>
          <a:p>
            <a:pPr marL="0" indent="0">
              <a:buNone/>
            </a:pPr>
            <a:r>
              <a:rPr lang="en-US" sz="2200" i="1" dirty="0" err="1">
                <a:latin typeface="Abadi" panose="020B0604020104020204" pitchFamily="34" charset="0"/>
              </a:rPr>
              <a:t>Carcasonne</a:t>
            </a:r>
            <a:r>
              <a:rPr lang="en-US" sz="2200" i="1" dirty="0">
                <a:latin typeface="Abadi" panose="020B0604020104020204" pitchFamily="34" charset="0"/>
              </a:rPr>
              <a:t>, Biarritz, Strasbourg, Orléans, Genève, </a:t>
            </a:r>
            <a:r>
              <a:rPr lang="en-US" sz="2200" i="1" dirty="0" err="1">
                <a:latin typeface="Abadi" panose="020B0604020104020204" pitchFamily="34" charset="0"/>
              </a:rPr>
              <a:t>Angoulème</a:t>
            </a:r>
            <a:r>
              <a:rPr lang="en-US" sz="2200" i="1" dirty="0">
                <a:latin typeface="Abadi" panose="020B0604020104020204" pitchFamily="34" charset="0"/>
              </a:rPr>
              <a:t>, Bordeaux. </a:t>
            </a:r>
          </a:p>
        </p:txBody>
      </p:sp>
      <p:pic>
        <p:nvPicPr>
          <p:cNvPr id="17" name="Graphic 16" descr="Badge: 1 met effen opvulling">
            <a:extLst>
              <a:ext uri="{FF2B5EF4-FFF2-40B4-BE49-F238E27FC236}">
                <a16:creationId xmlns:a16="http://schemas.microsoft.com/office/drawing/2014/main" id="{A26D20FD-9B28-4E7F-8CF9-3384D57EF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6300" y="2708920"/>
            <a:ext cx="313184" cy="313184"/>
          </a:xfrm>
          <a:prstGeom prst="rect">
            <a:avLst/>
          </a:prstGeom>
        </p:spPr>
      </p:pic>
      <p:pic>
        <p:nvPicPr>
          <p:cNvPr id="19" name="Graphic 18" descr="Badge met effen opvulling">
            <a:extLst>
              <a:ext uri="{FF2B5EF4-FFF2-40B4-BE49-F238E27FC236}">
                <a16:creationId xmlns:a16="http://schemas.microsoft.com/office/drawing/2014/main" id="{DC0684D1-9B85-4793-9A21-E1E8DDE71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6447" y="3089161"/>
            <a:ext cx="339839" cy="339839"/>
          </a:xfrm>
          <a:prstGeom prst="rect">
            <a:avLst/>
          </a:prstGeom>
        </p:spPr>
      </p:pic>
      <p:pic>
        <p:nvPicPr>
          <p:cNvPr id="21" name="Graphic 20" descr="Badge 3 met effen opvulling">
            <a:extLst>
              <a:ext uri="{FF2B5EF4-FFF2-40B4-BE49-F238E27FC236}">
                <a16:creationId xmlns:a16="http://schemas.microsoft.com/office/drawing/2014/main" id="{DD6A9A7D-1229-49DF-8AD2-37F6AA2C70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6020" y="4437112"/>
            <a:ext cx="339839" cy="339839"/>
          </a:xfrm>
          <a:prstGeom prst="rect">
            <a:avLst/>
          </a:prstGeom>
        </p:spPr>
      </p:pic>
      <p:pic>
        <p:nvPicPr>
          <p:cNvPr id="24" name="Picture 4" descr="Apprendre le français | Campus France">
            <a:extLst>
              <a:ext uri="{FF2B5EF4-FFF2-40B4-BE49-F238E27FC236}">
                <a16:creationId xmlns:a16="http://schemas.microsoft.com/office/drawing/2014/main" id="{E26A1F8C-EA5E-476C-8C04-D105B6EF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8AC18F4-9BD5-4AA1-AAAF-66CCD910CE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C4D2C4E-09AC-AFF2-CB91-985D6879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z="3600" b="1" dirty="0"/>
              <a:t>DIXIÈME QUESTION</a:t>
            </a:r>
          </a:p>
        </p:txBody>
      </p:sp>
      <p:pic>
        <p:nvPicPr>
          <p:cNvPr id="9218" name="Picture 2" descr="Scenic Samedi - L'ile d'Oléron France">
            <a:extLst>
              <a:ext uri="{FF2B5EF4-FFF2-40B4-BE49-F238E27FC236}">
                <a16:creationId xmlns:a16="http://schemas.microsoft.com/office/drawing/2014/main" id="{C5781401-D80A-40A1-BD3B-1B115ADA974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 b="-2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BC5D67-454C-4FD3-92B4-90D81741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1898259"/>
            <a:ext cx="3879875" cy="383499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</a:rPr>
              <a:t>Comment </a:t>
            </a:r>
            <a:r>
              <a:rPr lang="en-US" sz="2400" dirty="0" err="1">
                <a:latin typeface="Abadi" panose="020B0604020104020204" pitchFamily="34" charset="0"/>
              </a:rPr>
              <a:t>s’appellent</a:t>
            </a:r>
            <a:r>
              <a:rPr lang="en-US" sz="2400" dirty="0">
                <a:latin typeface="Abadi" panose="020B0604020104020204" pitchFamily="34" charset="0"/>
              </a:rPr>
              <a:t> les deux </a:t>
            </a:r>
            <a:r>
              <a:rPr lang="en-US" sz="2400" dirty="0" err="1">
                <a:latin typeface="Abadi" panose="020B0604020104020204" pitchFamily="34" charset="0"/>
              </a:rPr>
              <a:t>îles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devant</a:t>
            </a:r>
            <a:r>
              <a:rPr lang="en-US" sz="2400" dirty="0">
                <a:latin typeface="Abadi" panose="020B0604020104020204" pitchFamily="34" charset="0"/>
              </a:rPr>
              <a:t> la Côte </a:t>
            </a:r>
            <a:r>
              <a:rPr lang="en-US" sz="2400" dirty="0" err="1">
                <a:latin typeface="Abadi" panose="020B0604020104020204" pitchFamily="34" charset="0"/>
              </a:rPr>
              <a:t>atlantique</a:t>
            </a:r>
            <a:r>
              <a:rPr lang="en-US" sz="2400" dirty="0">
                <a:latin typeface="Abadi" panose="020B0604020104020204" pitchFamily="34" charset="0"/>
              </a:rPr>
              <a:t>, </a:t>
            </a:r>
            <a:r>
              <a:rPr lang="en-US" sz="2400" dirty="0" err="1">
                <a:latin typeface="Abadi" panose="020B0604020104020204" pitchFamily="34" charset="0"/>
              </a:rPr>
              <a:t>près</a:t>
            </a:r>
            <a:r>
              <a:rPr lang="en-US" sz="2400" dirty="0">
                <a:latin typeface="Abadi" panose="020B0604020104020204" pitchFamily="34" charset="0"/>
              </a:rPr>
              <a:t> de la </a:t>
            </a:r>
            <a:r>
              <a:rPr lang="en-US" sz="2400" dirty="0" err="1">
                <a:latin typeface="Abadi" panose="020B0604020104020204" pitchFamily="34" charset="0"/>
              </a:rPr>
              <a:t>ville</a:t>
            </a:r>
            <a:r>
              <a:rPr lang="en-US" sz="2400" dirty="0">
                <a:latin typeface="Abadi" panose="020B0604020104020204" pitchFamily="34" charset="0"/>
              </a:rPr>
              <a:t> de La Rochelle?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r>
              <a:rPr lang="nl-NL" sz="2400" dirty="0">
                <a:latin typeface="Abadi" panose="020B0604020104020204" pitchFamily="34" charset="0"/>
              </a:rPr>
              <a:t>a.) </a:t>
            </a:r>
            <a:r>
              <a:rPr lang="nl-NL" sz="2400" dirty="0" err="1">
                <a:latin typeface="Abadi" panose="020B0604020104020204" pitchFamily="34" charset="0"/>
              </a:rPr>
              <a:t>Île</a:t>
            </a:r>
            <a:r>
              <a:rPr lang="nl-NL" sz="2400" dirty="0">
                <a:latin typeface="Abadi" panose="020B0604020104020204" pitchFamily="34" charset="0"/>
              </a:rPr>
              <a:t> de Ré &amp; </a:t>
            </a:r>
            <a:r>
              <a:rPr lang="nl-NL" sz="2400" dirty="0" err="1">
                <a:latin typeface="Abadi" panose="020B0604020104020204" pitchFamily="34" charset="0"/>
              </a:rPr>
              <a:t>Île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d’Oléron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</a:p>
          <a:p>
            <a:r>
              <a:rPr lang="nl-NL" sz="2400" dirty="0">
                <a:latin typeface="Abadi" panose="020B0604020104020204" pitchFamily="34" charset="0"/>
              </a:rPr>
              <a:t>b.) Jersey &amp; Guernsey </a:t>
            </a:r>
          </a:p>
          <a:p>
            <a:r>
              <a:rPr lang="nl-NL" sz="2400" dirty="0">
                <a:latin typeface="Abadi" panose="020B0604020104020204" pitchFamily="34" charset="0"/>
              </a:rPr>
              <a:t>c.) </a:t>
            </a:r>
            <a:r>
              <a:rPr lang="nl-NL" sz="2400" dirty="0" err="1">
                <a:latin typeface="Abadi" panose="020B0604020104020204" pitchFamily="34" charset="0"/>
              </a:rPr>
              <a:t>Îles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d’Hyères</a:t>
            </a:r>
            <a:r>
              <a:rPr lang="nl-NL" sz="2400" dirty="0">
                <a:latin typeface="Abadi" panose="020B0604020104020204" pitchFamily="34" charset="0"/>
              </a:rPr>
              <a:t> &amp; </a:t>
            </a:r>
            <a:r>
              <a:rPr lang="nl-NL" sz="2400" dirty="0" err="1">
                <a:latin typeface="Abadi" panose="020B0604020104020204" pitchFamily="34" charset="0"/>
              </a:rPr>
              <a:t>Île</a:t>
            </a:r>
            <a:r>
              <a:rPr lang="nl-NL" sz="2400" dirty="0">
                <a:latin typeface="Abadi" panose="020B0604020104020204" pitchFamily="34" charset="0"/>
              </a:rPr>
              <a:t> du Levant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D787E04F-4D4A-4186-908A-DCF53AF6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4D47D6-C1E3-4900-8EE2-66424C24F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C5D49-DD97-461F-AE08-09B84307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ONZIÈME QUESTION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5552B8-BD6E-4976-B220-21B94ED6B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6620" y="2080797"/>
            <a:ext cx="3211760" cy="3648676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badi" panose="020B0604020104020204" pitchFamily="34" charset="0"/>
              </a:rPr>
              <a:t>Welk land met als officiële landstaal het Frans, heeft een lengte van 700 kilometer bij een breedte van 100 kilometer?</a:t>
            </a:r>
          </a:p>
          <a:p>
            <a:pPr marL="342900" indent="-342900"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Togo</a:t>
            </a:r>
          </a:p>
          <a:p>
            <a:pPr marL="342900" indent="-342900"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Senegal</a:t>
            </a:r>
          </a:p>
          <a:p>
            <a:pPr marL="342900" indent="-342900"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Ivoorkust </a:t>
            </a:r>
          </a:p>
        </p:txBody>
      </p:sp>
      <p:pic>
        <p:nvPicPr>
          <p:cNvPr id="5" name="Picture 2" descr="Togo – Store norske leksikon">
            <a:extLst>
              <a:ext uri="{FF2B5EF4-FFF2-40B4-BE49-F238E27FC236}">
                <a16:creationId xmlns:a16="http://schemas.microsoft.com/office/drawing/2014/main" id="{D948B979-AFF7-4C38-BDE2-FC21810C66F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b="7265"/>
          <a:stretch>
            <a:fillRect/>
          </a:stretch>
        </p:blipFill>
        <p:spPr bwMode="auto">
          <a:xfrm>
            <a:off x="1746250" y="1884363"/>
            <a:ext cx="566896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46B5EEA9-DD37-4347-A098-5BA5169F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B96C5C4-CB73-4040-A21E-21A04803E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0AFA2-9CB0-4C82-BA55-F321FF62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DOUZIÈME QUESTION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5552C4-6163-4D74-AC68-60C10278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3010213"/>
            <a:ext cx="3373029" cy="1789844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badi" panose="020B0604020104020204" pitchFamily="34" charset="0"/>
              </a:rPr>
              <a:t>Hoe heet deze eilandengroep in de Indische Oceaan waar o.a. het Frans de officiële taal is? </a:t>
            </a:r>
          </a:p>
        </p:txBody>
      </p:sp>
      <p:sp>
        <p:nvSpPr>
          <p:cNvPr id="10" name="AutoShape 12" descr="Seychellen Reisverslag met foto's | OneStop-Travel Vakanties">
            <a:extLst>
              <a:ext uri="{FF2B5EF4-FFF2-40B4-BE49-F238E27FC236}">
                <a16:creationId xmlns:a16="http://schemas.microsoft.com/office/drawing/2014/main" id="{2826EE7B-45E8-4539-9F0D-E26E9B820C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56" name="Picture 16" descr="Seychellen - Wegenwiki">
            <a:extLst>
              <a:ext uri="{FF2B5EF4-FFF2-40B4-BE49-F238E27FC236}">
                <a16:creationId xmlns:a16="http://schemas.microsoft.com/office/drawing/2014/main" id="{E0BA6955-32AF-4EC2-8077-1871A72C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2551241"/>
            <a:ext cx="28575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Ontdek de mooiste stranden van de wereld | ANWB">
            <a:extLst>
              <a:ext uri="{FF2B5EF4-FFF2-40B4-BE49-F238E27FC236}">
                <a16:creationId xmlns:a16="http://schemas.microsoft.com/office/drawing/2014/main" id="{F6874053-666E-4CDA-965B-DBBD8BD3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22" y="1844823"/>
            <a:ext cx="2310980" cy="41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pprendre le français | Campus France">
            <a:extLst>
              <a:ext uri="{FF2B5EF4-FFF2-40B4-BE49-F238E27FC236}">
                <a16:creationId xmlns:a16="http://schemas.microsoft.com/office/drawing/2014/main" id="{E17B0710-4C07-4CEB-97F7-65E6051E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1EDE04C-17C0-43FC-9523-E67455C5C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5400" b="1" dirty="0"/>
              <a:t>QUATRIÈME MANCHE 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18863753-BE6F-03F8-0905-42C8BDF4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5444" y="2708920"/>
            <a:ext cx="3831182" cy="2226447"/>
          </a:xfrm>
        </p:spPr>
        <p:txBody>
          <a:bodyPr anchor="b">
            <a:normAutofit fontScale="32500" lnSpcReduction="20000"/>
          </a:bodyPr>
          <a:lstStyle/>
          <a:p>
            <a:endParaRPr lang="en-US" sz="3200" b="1" i="1" dirty="0"/>
          </a:p>
          <a:p>
            <a:endParaRPr lang="en-US" sz="3200" b="1" i="1" dirty="0"/>
          </a:p>
          <a:p>
            <a:pPr>
              <a:lnSpc>
                <a:spcPct val="120000"/>
              </a:lnSpc>
            </a:pPr>
            <a:r>
              <a:rPr lang="fr-FR" sz="98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Les personnalités </a:t>
            </a:r>
          </a:p>
          <a:p>
            <a:pPr>
              <a:lnSpc>
                <a:spcPct val="120000"/>
              </a:lnSpc>
            </a:pPr>
            <a:r>
              <a:rPr lang="fr-FR" sz="98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françaises fameuses</a:t>
            </a:r>
          </a:p>
          <a:p>
            <a:endParaRPr lang="nl-NL" sz="3200" b="1" i="1" dirty="0">
              <a:solidFill>
                <a:srgbClr val="C02C4C"/>
              </a:solidFill>
              <a:latin typeface="Amasis MT Pro" panose="02040504050005020304" pitchFamily="18" charset="0"/>
            </a:endParaRPr>
          </a:p>
          <a:p>
            <a:endParaRPr lang="en-US" dirty="0"/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4F655EF9-98B5-4267-A222-D5084280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D49365-0692-42DC-AB80-FF2108074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  <p:pic>
        <p:nvPicPr>
          <p:cNvPr id="14340" name="Picture 4" descr="100 personnalités françaises qui ont réussi sans diplôme | Recto Versoi">
            <a:extLst>
              <a:ext uri="{FF2B5EF4-FFF2-40B4-BE49-F238E27FC236}">
                <a16:creationId xmlns:a16="http://schemas.microsoft.com/office/drawing/2014/main" id="{A7C73A07-6402-48F6-9864-3C2C133C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84" y="2204864"/>
            <a:ext cx="5540856" cy="3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FE394-3B8B-4B8C-9650-86B0F5FF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2797838"/>
            <a:ext cx="3809008" cy="1582307"/>
          </a:xfrm>
        </p:spPr>
        <p:txBody>
          <a:bodyPr vert="horz" lIns="91416" tIns="45708" rIns="91416" bIns="45708" rtlCol="0" anchor="b">
            <a:noAutofit/>
          </a:bodyPr>
          <a:lstStyle/>
          <a:p>
            <a:pPr algn="ctr"/>
            <a:r>
              <a:rPr lang="en-US" sz="2400" dirty="0" err="1">
                <a:latin typeface="Abadi" panose="020B0604020104020204" pitchFamily="34" charset="0"/>
              </a:rPr>
              <a:t>Notez</a:t>
            </a:r>
            <a:r>
              <a:rPr lang="en-US" sz="2400" dirty="0">
                <a:latin typeface="Abadi" panose="020B0604020104020204" pitchFamily="34" charset="0"/>
              </a:rPr>
              <a:t> les quatre </a:t>
            </a:r>
            <a:r>
              <a:rPr lang="en-US" sz="2400" dirty="0" err="1">
                <a:latin typeface="Abadi" panose="020B0604020104020204" pitchFamily="34" charset="0"/>
              </a:rPr>
              <a:t>noms</a:t>
            </a:r>
            <a:r>
              <a:rPr lang="en-US" sz="2400" dirty="0">
                <a:latin typeface="Abadi" panose="020B0604020104020204" pitchFamily="34" charset="0"/>
              </a:rPr>
              <a:t> de </a:t>
            </a:r>
            <a:r>
              <a:rPr lang="en-US" sz="2400" dirty="0" err="1">
                <a:latin typeface="Abadi" panose="020B0604020104020204" pitchFamily="34" charset="0"/>
              </a:rPr>
              <a:t>ces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personnes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célèbres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France</a:t>
            </a:r>
          </a:p>
        </p:txBody>
      </p:sp>
      <p:pic>
        <p:nvPicPr>
          <p:cNvPr id="9220" name="Picture 4" descr="Marine Le Pen - Wikipedia">
            <a:extLst>
              <a:ext uri="{FF2B5EF4-FFF2-40B4-BE49-F238E27FC236}">
                <a16:creationId xmlns:a16="http://schemas.microsoft.com/office/drawing/2014/main" id="{9CA1D19A-ACB0-4DED-808A-B7206EBB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684" y="3764576"/>
            <a:ext cx="1872208" cy="28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ranse voetballer Giroud nodigt vrienden uit voor Alpha Cursus: &amp;quot;Ze hebben  genoten&amp;quot; - Revive">
            <a:extLst>
              <a:ext uri="{FF2B5EF4-FFF2-40B4-BE49-F238E27FC236}">
                <a16:creationId xmlns:a16="http://schemas.microsoft.com/office/drawing/2014/main" id="{5B948156-883A-479F-B7A9-31B91701B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684" y="1875387"/>
            <a:ext cx="3037993" cy="17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ya Nakamura: afropop&amp;#39;s reluctant face of empowerment | Music | The Guardian">
            <a:extLst>
              <a:ext uri="{FF2B5EF4-FFF2-40B4-BE49-F238E27FC236}">
                <a16:creationId xmlns:a16="http://schemas.microsoft.com/office/drawing/2014/main" id="{FAE278E2-1A73-4267-A69A-3A6AAC37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163" y="4005064"/>
            <a:ext cx="2574863" cy="25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o ziet jaren &amp;#39;50 en &amp;#39;60 icoon Brigitte Bardot er nu uit!">
            <a:extLst>
              <a:ext uri="{FF2B5EF4-FFF2-40B4-BE49-F238E27FC236}">
                <a16:creationId xmlns:a16="http://schemas.microsoft.com/office/drawing/2014/main" id="{18BA06F2-8CD3-4665-A7AF-3C54A1CD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163" y="1875387"/>
            <a:ext cx="2574862" cy="19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C83194A-1870-4351-9B95-361F10C04A17}"/>
              </a:ext>
            </a:extLst>
          </p:cNvPr>
          <p:cNvSpPr txBox="1"/>
          <p:nvPr/>
        </p:nvSpPr>
        <p:spPr>
          <a:xfrm>
            <a:off x="5360621" y="1875387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8D02E2B-517B-419E-BE28-3B3EB0629C11}"/>
              </a:ext>
            </a:extLst>
          </p:cNvPr>
          <p:cNvSpPr txBox="1"/>
          <p:nvPr/>
        </p:nvSpPr>
        <p:spPr>
          <a:xfrm>
            <a:off x="8362664" y="1875387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B848882-5813-46A1-A387-A51BF3675BB1}"/>
              </a:ext>
            </a:extLst>
          </p:cNvPr>
          <p:cNvSpPr txBox="1"/>
          <p:nvPr/>
        </p:nvSpPr>
        <p:spPr>
          <a:xfrm>
            <a:off x="5375123" y="4005064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3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C0F33CC-C06A-4E5C-9676-2377153C5438}"/>
              </a:ext>
            </a:extLst>
          </p:cNvPr>
          <p:cNvSpPr txBox="1"/>
          <p:nvPr/>
        </p:nvSpPr>
        <p:spPr>
          <a:xfrm>
            <a:off x="8362664" y="3764780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4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6D6A169-6833-46C3-9716-3E43E23C9942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PREMIÈRE DIAPO </a:t>
            </a:r>
          </a:p>
        </p:txBody>
      </p:sp>
    </p:spTree>
    <p:extLst>
      <p:ext uri="{BB962C8B-B14F-4D97-AF65-F5344CB8AC3E}">
        <p14:creationId xmlns:p14="http://schemas.microsoft.com/office/powerpoint/2010/main" val="40023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8EAF-8281-49C4-BCC4-6C218D0E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2567793"/>
            <a:ext cx="3826420" cy="1720820"/>
          </a:xfrm>
        </p:spPr>
        <p:txBody>
          <a:bodyPr vert="horz" lIns="91416" tIns="45708" rIns="91416" bIns="45708" rtlCol="0"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latin typeface="Abadi" panose="020B0604020104020204" pitchFamily="34" charset="0"/>
              </a:rPr>
              <a:t>Qui </a:t>
            </a:r>
            <a:r>
              <a:rPr lang="en-US" sz="2400" dirty="0" err="1">
                <a:latin typeface="Abadi" panose="020B0604020104020204" pitchFamily="34" charset="0"/>
              </a:rPr>
              <a:t>sont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ces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personnes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connues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en</a:t>
            </a:r>
            <a:r>
              <a:rPr lang="en-US" sz="2400" dirty="0">
                <a:latin typeface="Abadi" panose="020B0604020104020204" pitchFamily="34" charset="0"/>
              </a:rPr>
              <a:t> France? </a:t>
            </a:r>
            <a:br>
              <a:rPr lang="en-US" sz="2400" dirty="0">
                <a:latin typeface="Abadi" panose="020B0604020104020204" pitchFamily="34" charset="0"/>
              </a:rPr>
            </a:br>
            <a:br>
              <a:rPr lang="en-US" sz="2400" dirty="0">
                <a:latin typeface="Abadi" panose="020B0604020104020204" pitchFamily="34" charset="0"/>
              </a:rPr>
            </a:br>
            <a:r>
              <a:rPr lang="en-US" sz="2400" dirty="0" err="1">
                <a:latin typeface="Abadi" panose="020B0604020104020204" pitchFamily="34" charset="0"/>
              </a:rPr>
              <a:t>Notez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leurs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noms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0244" name="Picture 4" descr="Zien: Angèle kondigt eindelijk nieuw album aan!">
            <a:extLst>
              <a:ext uri="{FF2B5EF4-FFF2-40B4-BE49-F238E27FC236}">
                <a16:creationId xmlns:a16="http://schemas.microsoft.com/office/drawing/2014/main" id="{03176A3B-2584-4BA9-B0CD-A3C591B86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r="25238"/>
          <a:stretch/>
        </p:blipFill>
        <p:spPr bwMode="auto">
          <a:xfrm>
            <a:off x="6094412" y="2475"/>
            <a:ext cx="3047206" cy="34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M on Amazon Music">
            <a:extLst>
              <a:ext uri="{FF2B5EF4-FFF2-40B4-BE49-F238E27FC236}">
                <a16:creationId xmlns:a16="http://schemas.microsoft.com/office/drawing/2014/main" id="{A43B40EF-550F-4C09-AD2F-D105CE659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r="7805" b="-3"/>
          <a:stretch/>
        </p:blipFill>
        <p:spPr bwMode="auto">
          <a:xfrm>
            <a:off x="9141619" y="-1452"/>
            <a:ext cx="3047206" cy="3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Lupin&amp;#39; Star Omar Sy On Starring In &amp;#39;Father &amp;amp; Soldier&amp;#39;: &amp;quot;I Feel An Urge To  Connect The Cultures...&amp;quot; » GossipChimp | Trending K-Drama, TV, Gaming News">
            <a:extLst>
              <a:ext uri="{FF2B5EF4-FFF2-40B4-BE49-F238E27FC236}">
                <a16:creationId xmlns:a16="http://schemas.microsoft.com/office/drawing/2014/main" id="{09700B00-EDE3-4074-8174-FEDC69B2E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31624" b="-2"/>
          <a:stretch/>
        </p:blipFill>
        <p:spPr bwMode="auto">
          <a:xfrm>
            <a:off x="6094412" y="3428203"/>
            <a:ext cx="3047206" cy="34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hansons van Edith Piaf in De Burgwal | De Brug | Al het nieuws uit Kampen,  IJsselmuiden e">
            <a:extLst>
              <a:ext uri="{FF2B5EF4-FFF2-40B4-BE49-F238E27FC236}">
                <a16:creationId xmlns:a16="http://schemas.microsoft.com/office/drawing/2014/main" id="{9857FEC7-C25B-41B8-AD71-D7ED191C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14583" b="1"/>
          <a:stretch/>
        </p:blipFill>
        <p:spPr bwMode="auto">
          <a:xfrm>
            <a:off x="9141619" y="3428203"/>
            <a:ext cx="3047206" cy="34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34F3147-4321-40F1-9BB6-AE2D4CD8CA3E}"/>
              </a:ext>
            </a:extLst>
          </p:cNvPr>
          <p:cNvSpPr txBox="1"/>
          <p:nvPr/>
        </p:nvSpPr>
        <p:spPr>
          <a:xfrm>
            <a:off x="6094411" y="0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5B246CC-0910-413B-9FC2-E87A5C5E6F3E}"/>
              </a:ext>
            </a:extLst>
          </p:cNvPr>
          <p:cNvSpPr txBox="1"/>
          <p:nvPr/>
        </p:nvSpPr>
        <p:spPr>
          <a:xfrm>
            <a:off x="9141618" y="-11416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C43EB8-80B6-480D-8A0C-5BE49FC4C422}"/>
              </a:ext>
            </a:extLst>
          </p:cNvPr>
          <p:cNvSpPr txBox="1"/>
          <p:nvPr/>
        </p:nvSpPr>
        <p:spPr>
          <a:xfrm>
            <a:off x="6094411" y="3425728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FCF14C2-D91C-4C41-8E99-86CBF11A9DAA}"/>
              </a:ext>
            </a:extLst>
          </p:cNvPr>
          <p:cNvSpPr txBox="1"/>
          <p:nvPr/>
        </p:nvSpPr>
        <p:spPr>
          <a:xfrm>
            <a:off x="9141618" y="3414312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4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2265F98-DF28-4B7E-A7EB-C00D24726A9F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DEUXIÈME DIAPO </a:t>
            </a:r>
          </a:p>
        </p:txBody>
      </p:sp>
    </p:spTree>
    <p:extLst>
      <p:ext uri="{BB962C8B-B14F-4D97-AF65-F5344CB8AC3E}">
        <p14:creationId xmlns:p14="http://schemas.microsoft.com/office/powerpoint/2010/main" val="30237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34EE-620E-4A6C-9127-F61CE013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2612443"/>
            <a:ext cx="4228002" cy="1629881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Abadi" panose="020B0604020104020204" pitchFamily="34" charset="0"/>
              </a:rPr>
              <a:t>C’est </a:t>
            </a:r>
            <a:r>
              <a:rPr lang="nl-NL" sz="2400" dirty="0" err="1">
                <a:latin typeface="Abadi" panose="020B0604020104020204" pitchFamily="34" charset="0"/>
              </a:rPr>
              <a:t>qui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sur</a:t>
            </a:r>
            <a:r>
              <a:rPr lang="nl-NL" sz="2400" dirty="0">
                <a:latin typeface="Abadi" panose="020B0604020104020204" pitchFamily="34" charset="0"/>
              </a:rPr>
              <a:t> la </a:t>
            </a:r>
            <a:r>
              <a:rPr lang="nl-NL" sz="2400" dirty="0" err="1">
                <a:latin typeface="Abadi" panose="020B0604020104020204" pitchFamily="34" charset="0"/>
              </a:rPr>
              <a:t>photo</a:t>
            </a:r>
            <a:r>
              <a:rPr lang="nl-NL" sz="2400" dirty="0">
                <a:latin typeface="Abadi" panose="020B0604020104020204" pitchFamily="34" charset="0"/>
              </a:rPr>
              <a:t>? </a:t>
            </a:r>
            <a:br>
              <a:rPr lang="nl-NL" sz="2400" dirty="0">
                <a:latin typeface="Abadi" panose="020B0604020104020204" pitchFamily="34" charset="0"/>
              </a:rPr>
            </a:br>
            <a:br>
              <a:rPr lang="nl-NL" sz="2400" dirty="0">
                <a:latin typeface="Abadi" panose="020B0604020104020204" pitchFamily="34" charset="0"/>
              </a:rPr>
            </a:br>
            <a:r>
              <a:rPr lang="nl-NL" sz="2400" dirty="0" err="1">
                <a:latin typeface="Abadi" panose="020B0604020104020204" pitchFamily="34" charset="0"/>
              </a:rPr>
              <a:t>Notez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encore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une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dernière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fois</a:t>
            </a:r>
            <a:r>
              <a:rPr lang="nl-NL" sz="2400" dirty="0">
                <a:latin typeface="Abadi" panose="020B0604020104020204" pitchFamily="34" charset="0"/>
              </a:rPr>
              <a:t> les </a:t>
            </a:r>
            <a:r>
              <a:rPr lang="nl-NL" sz="2400" dirty="0" err="1">
                <a:latin typeface="Abadi" panose="020B0604020104020204" pitchFamily="34" charset="0"/>
              </a:rPr>
              <a:t>quatre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noms</a:t>
            </a:r>
            <a:r>
              <a:rPr lang="nl-NL" sz="2400" dirty="0">
                <a:latin typeface="Abadi" panose="020B0604020104020204" pitchFamily="34" charset="0"/>
              </a:rPr>
              <a:t>.</a:t>
            </a:r>
          </a:p>
        </p:txBody>
      </p:sp>
      <p:pic>
        <p:nvPicPr>
          <p:cNvPr id="11268" name="Picture 4" descr="44 ideeën over Idefix in 2022 | stripfiguren, stripverhalen, strip">
            <a:extLst>
              <a:ext uri="{FF2B5EF4-FFF2-40B4-BE49-F238E27FC236}">
                <a16:creationId xmlns:a16="http://schemas.microsoft.com/office/drawing/2014/main" id="{96835B6B-BB63-4864-9783-9C1C83674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5693" b="-4"/>
          <a:stretch/>
        </p:blipFill>
        <p:spPr bwMode="auto">
          <a:xfrm>
            <a:off x="9141619" y="-9024"/>
            <a:ext cx="3047206" cy="34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e ideale garderobe volgens Coco Chanel: simpel en comfortabel">
            <a:extLst>
              <a:ext uri="{FF2B5EF4-FFF2-40B4-BE49-F238E27FC236}">
                <a16:creationId xmlns:a16="http://schemas.microsoft.com/office/drawing/2014/main" id="{B4D8DB63-9C7F-47AE-858F-09BF69CBD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t="289" r="16588" b="-289"/>
          <a:stretch/>
        </p:blipFill>
        <p:spPr bwMode="auto">
          <a:xfrm>
            <a:off x="9141619" y="3427384"/>
            <a:ext cx="3047206" cy="34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rbara Pravi - France - Rotterdam 2021 - Eurovision Song Contest">
            <a:extLst>
              <a:ext uri="{FF2B5EF4-FFF2-40B4-BE49-F238E27FC236}">
                <a16:creationId xmlns:a16="http://schemas.microsoft.com/office/drawing/2014/main" id="{F0F038C3-83BD-446F-AD9F-28E023984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r="6620" b="-256"/>
          <a:stretch/>
        </p:blipFill>
        <p:spPr bwMode="auto">
          <a:xfrm>
            <a:off x="6094412" y="0"/>
            <a:ext cx="3047206" cy="34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Little Prince - Le Petit Prince">
            <a:extLst>
              <a:ext uri="{FF2B5EF4-FFF2-40B4-BE49-F238E27FC236}">
                <a16:creationId xmlns:a16="http://schemas.microsoft.com/office/drawing/2014/main" id="{AEE32CAB-5156-461F-91EA-29916045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9"/>
          <a:stretch/>
        </p:blipFill>
        <p:spPr bwMode="auto">
          <a:xfrm>
            <a:off x="6094412" y="3440984"/>
            <a:ext cx="3047206" cy="34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A019DD2-2089-47F5-992B-4380E4F9D4CA}"/>
              </a:ext>
            </a:extLst>
          </p:cNvPr>
          <p:cNvSpPr txBox="1">
            <a:spLocks/>
          </p:cNvSpPr>
          <p:nvPr/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/>
              <a:t>TROISIÈME DIAPO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A97814-78CE-4A15-854B-B33A358B6898}"/>
              </a:ext>
            </a:extLst>
          </p:cNvPr>
          <p:cNvSpPr txBox="1"/>
          <p:nvPr/>
        </p:nvSpPr>
        <p:spPr>
          <a:xfrm>
            <a:off x="6094411" y="0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BCC7ED7-D26C-408A-B082-562B30DE63D9}"/>
              </a:ext>
            </a:extLst>
          </p:cNvPr>
          <p:cNvSpPr txBox="1"/>
          <p:nvPr/>
        </p:nvSpPr>
        <p:spPr>
          <a:xfrm>
            <a:off x="9141618" y="-11416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2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74A5B96-D3A0-4DA1-8F1C-4538D2FCAAFC}"/>
              </a:ext>
            </a:extLst>
          </p:cNvPr>
          <p:cNvSpPr txBox="1"/>
          <p:nvPr/>
        </p:nvSpPr>
        <p:spPr>
          <a:xfrm>
            <a:off x="6094411" y="3425728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3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3046E90-4674-493F-A297-AA1C82EC7C37}"/>
              </a:ext>
            </a:extLst>
          </p:cNvPr>
          <p:cNvSpPr txBox="1"/>
          <p:nvPr/>
        </p:nvSpPr>
        <p:spPr>
          <a:xfrm>
            <a:off x="9141618" y="3414312"/>
            <a:ext cx="360040" cy="5355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84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5400" b="1" dirty="0"/>
              <a:t>CINQUIÈME MANCHE 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18863753-BE6F-03F8-0905-42C8BDF4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3305" y="3212976"/>
            <a:ext cx="3643808" cy="1498674"/>
          </a:xfrm>
        </p:spPr>
        <p:txBody>
          <a:bodyPr anchor="b">
            <a:normAutofit fontScale="25000" lnSpcReduction="20000"/>
          </a:bodyPr>
          <a:lstStyle/>
          <a:p>
            <a:endParaRPr lang="en-US" sz="3200" b="1" i="1" dirty="0"/>
          </a:p>
          <a:p>
            <a:endParaRPr lang="en-US" sz="3200" b="1" i="1" dirty="0"/>
          </a:p>
          <a:p>
            <a:pPr>
              <a:lnSpc>
                <a:spcPct val="120000"/>
              </a:lnSpc>
            </a:pPr>
            <a:r>
              <a:rPr lang="en-US" sz="128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Les </a:t>
            </a:r>
            <a:r>
              <a:rPr lang="en-US" sz="128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phénomènes</a:t>
            </a:r>
            <a:r>
              <a:rPr lang="en-US" sz="12800" b="1" i="1" dirty="0">
                <a:solidFill>
                  <a:srgbClr val="C02C4C"/>
                </a:solidFill>
                <a:latin typeface="Amasis MT Pro" panose="02040504050005020304" pitchFamily="18" charset="0"/>
              </a:rPr>
              <a:t> </a:t>
            </a:r>
            <a:r>
              <a:rPr lang="en-US" sz="12800" b="1" i="1" dirty="0" err="1">
                <a:solidFill>
                  <a:srgbClr val="C02C4C"/>
                </a:solidFill>
                <a:latin typeface="Amasis MT Pro" panose="02040504050005020304" pitchFamily="18" charset="0"/>
              </a:rPr>
              <a:t>culturels</a:t>
            </a:r>
            <a:endParaRPr lang="nl-NL" sz="12800" b="1" i="1" dirty="0">
              <a:solidFill>
                <a:srgbClr val="C02C4C"/>
              </a:solidFill>
              <a:latin typeface="Amasis MT Pro" panose="02040504050005020304" pitchFamily="18" charset="0"/>
            </a:endParaRPr>
          </a:p>
          <a:p>
            <a:endParaRPr lang="en-US" dirty="0"/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4F655EF9-98B5-4267-A222-D5084280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D49365-0692-42DC-AB80-FF2108074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  <p:pic>
        <p:nvPicPr>
          <p:cNvPr id="9" name="Picture 2" descr="France Culture — Wikipédia">
            <a:extLst>
              <a:ext uri="{FF2B5EF4-FFF2-40B4-BE49-F238E27FC236}">
                <a16:creationId xmlns:a16="http://schemas.microsoft.com/office/drawing/2014/main" id="{659751DF-1F13-472C-9D28-D776533F8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2566020" y="191683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33C8E-169B-4B7B-AE76-AABBEDE7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PREMIÈRE QUESTION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94AA22-6242-4B62-9908-829F0B55B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0596" y="1610475"/>
            <a:ext cx="3373029" cy="3976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Qu’est-ce</a:t>
            </a: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 que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« la choucroute »? </a:t>
            </a:r>
          </a:p>
          <a:p>
            <a:pPr marL="0" indent="0">
              <a:buNone/>
            </a:pPr>
            <a:endParaRPr lang="nl-NL" sz="2400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a.) Een gebakken aardappelgerecht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b.) Kroepoek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c.) Krokante toast met huisgemaakte paté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d.) Zuurkool </a:t>
            </a:r>
          </a:p>
        </p:txBody>
      </p:sp>
      <p:pic>
        <p:nvPicPr>
          <p:cNvPr id="5" name="Picture 2" descr="La Cuisine Française - Lessons - Blendspace">
            <a:extLst>
              <a:ext uri="{FF2B5EF4-FFF2-40B4-BE49-F238E27FC236}">
                <a16:creationId xmlns:a16="http://schemas.microsoft.com/office/drawing/2014/main" id="{7CE3687E-30E9-4E9A-9A63-135FDD1F69B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138"/>
          <a:stretch/>
        </p:blipFill>
        <p:spPr bwMode="auto">
          <a:xfrm>
            <a:off x="1746250" y="1884363"/>
            <a:ext cx="566896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9162E069-2193-488B-B9AE-DD378D2F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E20239-B558-442B-A6FB-9905F9720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3600" b="1" dirty="0"/>
              <a:t>DEUXIÈME QUESTION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BFB0A5-B5AD-44A9-8AD1-6A9D6A5D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859" r="7036" b="11273"/>
          <a:stretch/>
        </p:blipFill>
        <p:spPr bwMode="auto">
          <a:xfrm>
            <a:off x="3135188" y="1916832"/>
            <a:ext cx="274320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jdelijke aanduiding voor inhoud 4"/>
          <p:cNvSpPr>
            <a:spLocks noGrp="1"/>
          </p:cNvSpPr>
          <p:nvPr>
            <p:ph type="body" sz="half" idx="2"/>
          </p:nvPr>
        </p:nvSpPr>
        <p:spPr>
          <a:xfrm>
            <a:off x="8038628" y="1911584"/>
            <a:ext cx="3463280" cy="4041648"/>
          </a:xfrm>
        </p:spPr>
        <p:txBody>
          <a:bodyPr rtlCol="0" anchor="b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Abadi" panose="020B0604020104020204" pitchFamily="34" charset="0"/>
              </a:rPr>
              <a:t>L’une</a:t>
            </a:r>
            <a:r>
              <a:rPr lang="en-US" sz="2400" dirty="0">
                <a:latin typeface="Abadi" panose="020B0604020104020204" pitchFamily="34" charset="0"/>
              </a:rPr>
              <a:t> des sculptures les plus </a:t>
            </a:r>
            <a:r>
              <a:rPr lang="en-US" sz="2400" dirty="0" err="1">
                <a:latin typeface="Abadi" panose="020B0604020104020204" pitchFamily="34" charset="0"/>
              </a:rPr>
              <a:t>connues</a:t>
            </a:r>
            <a:r>
              <a:rPr lang="en-US" sz="2400" dirty="0">
                <a:latin typeface="Abadi" panose="020B0604020104020204" pitchFamily="34" charset="0"/>
              </a:rPr>
              <a:t> de Rodin, </a:t>
            </a:r>
            <a:r>
              <a:rPr lang="en-US" sz="2400" dirty="0" err="1">
                <a:latin typeface="Abadi" panose="020B0604020104020204" pitchFamily="34" charset="0"/>
              </a:rPr>
              <a:t>s’appelle</a:t>
            </a:r>
            <a:r>
              <a:rPr lang="en-US" sz="2400" dirty="0">
                <a:latin typeface="Abadi" panose="020B0604020104020204" pitchFamily="34" charset="0"/>
              </a:rPr>
              <a:t>….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Abadi" panose="020B0604020104020204" pitchFamily="34" charset="0"/>
              </a:rPr>
              <a:t>Le </a:t>
            </a:r>
            <a:r>
              <a:rPr lang="en-US" sz="2400" dirty="0" err="1">
                <a:latin typeface="Abadi" panose="020B0604020104020204" pitchFamily="34" charset="0"/>
              </a:rPr>
              <a:t>Rêveur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Abadi" panose="020B0604020104020204" pitchFamily="34" charset="0"/>
              </a:rPr>
              <a:t>Le </a:t>
            </a:r>
            <a:r>
              <a:rPr lang="en-US" sz="2400" dirty="0" err="1">
                <a:latin typeface="Abadi" panose="020B0604020104020204" pitchFamily="34" charset="0"/>
              </a:rPr>
              <a:t>Penseur</a:t>
            </a:r>
            <a:endParaRPr lang="en-US" sz="24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Abadi" panose="020B0604020104020204" pitchFamily="34" charset="0"/>
              </a:rPr>
              <a:t>Le Savant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Abadi" panose="020B0604020104020204" pitchFamily="34" charset="0"/>
              </a:rPr>
              <a:t>Le </a:t>
            </a:r>
            <a:r>
              <a:rPr lang="en-US" sz="2400" dirty="0" err="1">
                <a:latin typeface="Abadi" panose="020B0604020104020204" pitchFamily="34" charset="0"/>
              </a:rPr>
              <a:t>Perceur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</a:p>
          <a:p>
            <a:pPr marL="0" indent="0" rtl="0">
              <a:buNone/>
            </a:pPr>
            <a:endParaRPr lang="nl-NL" dirty="0"/>
          </a:p>
        </p:txBody>
      </p:sp>
      <p:pic>
        <p:nvPicPr>
          <p:cNvPr id="11" name="Picture 4" descr="Apprendre le français | Campus France">
            <a:extLst>
              <a:ext uri="{FF2B5EF4-FFF2-40B4-BE49-F238E27FC236}">
                <a16:creationId xmlns:a16="http://schemas.microsoft.com/office/drawing/2014/main" id="{E719592E-D946-4D0B-913C-83BA6C68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96DE8E-44FE-4178-A6BF-F1C130FE9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D53080-59DD-7433-DA4B-037C8E37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rmAutofit/>
          </a:bodyPr>
          <a:lstStyle/>
          <a:p>
            <a:r>
              <a:rPr lang="en-US" sz="3600" b="1" dirty="0"/>
              <a:t>DEUXIÈME QUESTION</a:t>
            </a:r>
          </a:p>
        </p:txBody>
      </p:sp>
      <p:pic>
        <p:nvPicPr>
          <p:cNvPr id="5" name="Picture Placeholder 4" descr="Les Français travaillent-ils moins que leurs voisins européens ?">
            <a:extLst>
              <a:ext uri="{FF2B5EF4-FFF2-40B4-BE49-F238E27FC236}">
                <a16:creationId xmlns:a16="http://schemas.microsoft.com/office/drawing/2014/main" id="{752C46C6-F37E-4EF1-BDA4-F27C5889A6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31358" r="486" b="9504"/>
          <a:stretch/>
        </p:blipFill>
        <p:spPr bwMode="auto">
          <a:xfrm>
            <a:off x="1522413" y="1905000"/>
            <a:ext cx="4283967" cy="4267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3B2E97-0528-6DBA-67C5-FE5F9284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2344194"/>
            <a:ext cx="4419598" cy="3828005"/>
          </a:xfrm>
        </p:spPr>
        <p:txBody>
          <a:bodyPr/>
          <a:lstStyle/>
          <a:p>
            <a:pPr marL="0" indent="0">
              <a:buNone/>
            </a:pPr>
            <a:r>
              <a:rPr lang="nl-NL" dirty="0" err="1">
                <a:latin typeface="Abadi" panose="020B0604020104020204" pitchFamily="34" charset="0"/>
              </a:rPr>
              <a:t>Quelle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est</a:t>
            </a:r>
            <a:r>
              <a:rPr lang="nl-NL" dirty="0">
                <a:latin typeface="Abadi" panose="020B0604020104020204" pitchFamily="34" charset="0"/>
              </a:rPr>
              <a:t> la </a:t>
            </a:r>
            <a:r>
              <a:rPr lang="nl-NL" dirty="0" err="1">
                <a:latin typeface="Abadi" panose="020B0604020104020204" pitchFamily="34" charset="0"/>
              </a:rPr>
              <a:t>durée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u="sng" dirty="0">
                <a:latin typeface="Abadi" panose="020B0604020104020204" pitchFamily="34" charset="0"/>
              </a:rPr>
              <a:t>légale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hebdomadaire</a:t>
            </a:r>
            <a:r>
              <a:rPr lang="nl-NL" dirty="0">
                <a:latin typeface="Abadi" panose="020B0604020104020204" pitchFamily="34" charset="0"/>
              </a:rPr>
              <a:t> du </a:t>
            </a:r>
            <a:r>
              <a:rPr lang="nl-NL" dirty="0" err="1">
                <a:latin typeface="Abadi" panose="020B0604020104020204" pitchFamily="34" charset="0"/>
              </a:rPr>
              <a:t>travail</a:t>
            </a:r>
            <a:r>
              <a:rPr lang="nl-NL" dirty="0">
                <a:latin typeface="Abadi" panose="020B0604020104020204" pitchFamily="34" charset="0"/>
              </a:rPr>
              <a:t> en France?</a:t>
            </a:r>
          </a:p>
          <a:p>
            <a:pPr marL="0" indent="0">
              <a:buNone/>
            </a:pPr>
            <a:r>
              <a:rPr lang="nl-NL" b="1" dirty="0">
                <a:latin typeface="Abadi" panose="020B0604020104020204" pitchFamily="34" charset="0"/>
              </a:rPr>
              <a:t>a.) 35 </a:t>
            </a:r>
            <a:r>
              <a:rPr lang="nl-NL" b="1" dirty="0" err="1">
                <a:latin typeface="Abadi" panose="020B0604020104020204" pitchFamily="34" charset="0"/>
              </a:rPr>
              <a:t>heures</a:t>
            </a:r>
            <a:endParaRPr lang="nl-NL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Abadi" panose="020B0604020104020204" pitchFamily="34" charset="0"/>
              </a:rPr>
              <a:t>b.) 38 </a:t>
            </a:r>
            <a:r>
              <a:rPr lang="nl-NL" b="1" dirty="0" err="1">
                <a:latin typeface="Abadi" panose="020B0604020104020204" pitchFamily="34" charset="0"/>
              </a:rPr>
              <a:t>heures</a:t>
            </a:r>
            <a:endParaRPr lang="nl-NL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Abadi" panose="020B0604020104020204" pitchFamily="34" charset="0"/>
              </a:rPr>
              <a:t>c.) 40 </a:t>
            </a:r>
            <a:r>
              <a:rPr lang="nl-NL" b="1" dirty="0" err="1">
                <a:latin typeface="Abadi" panose="020B0604020104020204" pitchFamily="34" charset="0"/>
              </a:rPr>
              <a:t>heures</a:t>
            </a:r>
            <a:r>
              <a:rPr lang="nl-NL" b="1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b="1" dirty="0">
                <a:latin typeface="Abadi" panose="020B0604020104020204" pitchFamily="34" charset="0"/>
              </a:rPr>
              <a:t>d.) 42 </a:t>
            </a:r>
            <a:r>
              <a:rPr lang="nl-NL" b="1" dirty="0" err="1">
                <a:latin typeface="Abadi" panose="020B0604020104020204" pitchFamily="34" charset="0"/>
              </a:rPr>
              <a:t>heures</a:t>
            </a:r>
            <a:r>
              <a:rPr lang="nl-NL" b="1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4" descr="Les Français travaillent-ils moins que leurs voisins européens ?">
            <a:extLst>
              <a:ext uri="{FF2B5EF4-FFF2-40B4-BE49-F238E27FC236}">
                <a16:creationId xmlns:a16="http://schemas.microsoft.com/office/drawing/2014/main" id="{72AD1986-EEC2-4830-BDD2-E4535B1E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0"/>
          <a:stretch/>
        </p:blipFill>
        <p:spPr bwMode="auto">
          <a:xfrm rot="16200000">
            <a:off x="-804413" y="3626397"/>
            <a:ext cx="3388810" cy="8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rendre le français | Campus France">
            <a:extLst>
              <a:ext uri="{FF2B5EF4-FFF2-40B4-BE49-F238E27FC236}">
                <a16:creationId xmlns:a16="http://schemas.microsoft.com/office/drawing/2014/main" id="{D9FF5087-6E65-4788-9802-19467DC0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A1E43B-67A9-4146-A4AA-C005CFC49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A19D0-7E49-485E-815B-F1682D01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TROISIÈME QUESTION</a:t>
            </a:r>
          </a:p>
        </p:txBody>
      </p:sp>
      <p:pic>
        <p:nvPicPr>
          <p:cNvPr id="15362" name="Picture 2" descr="Amazon.fr - La petite robe noire: Eternelle, basique et intemporelle -  Sanchez Hernandez, Isabel, Cillero &amp; de Motta - Livres">
            <a:extLst>
              <a:ext uri="{FF2B5EF4-FFF2-40B4-BE49-F238E27FC236}">
                <a16:creationId xmlns:a16="http://schemas.microsoft.com/office/drawing/2014/main" id="{36812E6E-1F78-416A-B39D-F7B0FB84C8F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82986" y="1884311"/>
            <a:ext cx="3394984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A19EBF-1266-4172-89F8-6FAC1815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5730" y="1596573"/>
            <a:ext cx="3394983" cy="3672408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2400" dirty="0" err="1">
                <a:latin typeface="Abadi" panose="020B0604020104020204" pitchFamily="34" charset="0"/>
              </a:rPr>
              <a:t>Comment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s’appelle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le</a:t>
            </a:r>
            <a:r>
              <a:rPr lang="nl-NL" sz="2400" dirty="0">
                <a:latin typeface="Abadi" panose="020B0604020104020204" pitchFamily="34" charset="0"/>
              </a:rPr>
              <a:t> créateur de la </a:t>
            </a:r>
            <a:r>
              <a:rPr lang="nl-NL" sz="2400" dirty="0" err="1">
                <a:latin typeface="Abadi" panose="020B0604020104020204" pitchFamily="34" charset="0"/>
              </a:rPr>
              <a:t>célèbre</a:t>
            </a:r>
            <a:r>
              <a:rPr lang="nl-NL" sz="2400" dirty="0">
                <a:latin typeface="Abadi" panose="020B0604020104020204" pitchFamily="34" charset="0"/>
              </a:rPr>
              <a:t> “robe </a:t>
            </a:r>
            <a:r>
              <a:rPr lang="nl-NL" sz="2400" dirty="0" err="1">
                <a:latin typeface="Abadi" panose="020B0604020104020204" pitchFamily="34" charset="0"/>
              </a:rPr>
              <a:t>noire</a:t>
            </a:r>
            <a:r>
              <a:rPr lang="nl-NL" sz="2400" dirty="0">
                <a:latin typeface="Abadi" panose="020B0604020104020204" pitchFamily="34" charset="0"/>
              </a:rPr>
              <a:t>”?</a:t>
            </a:r>
          </a:p>
          <a:p>
            <a:pPr marL="0" indent="0">
              <a:buNone/>
            </a:pPr>
            <a:endParaRPr lang="nl-NL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a.) </a:t>
            </a:r>
            <a:r>
              <a:rPr lang="nl-NL" sz="2400" dirty="0" err="1">
                <a:latin typeface="Abadi" panose="020B0604020104020204" pitchFamily="34" charset="0"/>
              </a:rPr>
              <a:t>Coco</a:t>
            </a:r>
            <a:r>
              <a:rPr lang="nl-NL" sz="2400" dirty="0">
                <a:latin typeface="Abadi" panose="020B0604020104020204" pitchFamily="34" charset="0"/>
              </a:rPr>
              <a:t> Chanel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b.) Yves Saint Laurent 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c.) Christian Dior </a:t>
            </a:r>
          </a:p>
          <a:p>
            <a:pPr marL="0" indent="0">
              <a:buNone/>
            </a:pPr>
            <a:r>
              <a:rPr lang="nl-NL" sz="2400" dirty="0">
                <a:latin typeface="Abadi" panose="020B0604020104020204" pitchFamily="34" charset="0"/>
              </a:rPr>
              <a:t>d.) Hubert de </a:t>
            </a:r>
            <a:r>
              <a:rPr lang="nl-NL" sz="2400" dirty="0" err="1">
                <a:latin typeface="Abadi" panose="020B0604020104020204" pitchFamily="34" charset="0"/>
              </a:rPr>
              <a:t>Givency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Picture 4" descr="Apprendre le français | Campus France">
            <a:extLst>
              <a:ext uri="{FF2B5EF4-FFF2-40B4-BE49-F238E27FC236}">
                <a16:creationId xmlns:a16="http://schemas.microsoft.com/office/drawing/2014/main" id="{1A62818A-29A8-459A-95FB-DA3A7F44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10EFEB8-054F-40A9-861C-6727F3BA3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5D028-2995-4E73-9F7A-B50044BE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QUATRIÈME QUESTION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BD0F24-F21D-4A77-9EDE-012488AE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6620" y="1661710"/>
            <a:ext cx="4104456" cy="436916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C’est </a:t>
            </a:r>
            <a:r>
              <a:rPr lang="nl-NL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quoi</a:t>
            </a: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</a:p>
          <a:p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« les </a:t>
            </a:r>
            <a:r>
              <a:rPr lang="nl-NL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cuisses</a:t>
            </a: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 de </a:t>
            </a:r>
            <a:b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nl-NL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grenouilles</a:t>
            </a: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 » ?</a:t>
            </a:r>
          </a:p>
          <a:p>
            <a:endParaRPr lang="nl-NL" sz="2400" dirty="0">
              <a:solidFill>
                <a:srgbClr val="FFFF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a.) Gegratineerde garnalen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b.) Wijngaardslakken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c.) Kikkerbilletjes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d.) (Koeien)tong uit de </a:t>
            </a:r>
            <a:r>
              <a:rPr lang="nl-NL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Grenouille</a:t>
            </a:r>
            <a:r>
              <a:rPr lang="nl-NL" sz="2400" dirty="0">
                <a:solidFill>
                  <a:srgbClr val="FFFFFF"/>
                </a:solidFill>
                <a:latin typeface="Abadi" panose="020B0604020104020204" pitchFamily="34" charset="0"/>
              </a:rPr>
              <a:t>-streek 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endParaRPr lang="nl-NL" dirty="0"/>
          </a:p>
        </p:txBody>
      </p:sp>
      <p:pic>
        <p:nvPicPr>
          <p:cNvPr id="16386" name="Picture 2" descr="Beignets de cuisses de grenouilles, rattes au four | bObStronomie - Ca se  boit et ça se mange">
            <a:extLst>
              <a:ext uri="{FF2B5EF4-FFF2-40B4-BE49-F238E27FC236}">
                <a16:creationId xmlns:a16="http://schemas.microsoft.com/office/drawing/2014/main" id="{51289E58-5E9A-4351-8AFB-C49DD16C44F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30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27FCA382-6691-4819-AD73-30D1520C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45600C6-2A39-4E9B-8B55-7F5A556E8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7270C-DEDC-44D8-97B0-DA0FE56A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CINQUIÈME QUESTION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7E3132-7C40-437B-B800-21A87369B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2113300"/>
            <a:ext cx="3012989" cy="3812659"/>
          </a:xfrm>
        </p:spPr>
        <p:txBody>
          <a:bodyPr>
            <a:normAutofit/>
          </a:bodyPr>
          <a:lstStyle/>
          <a:p>
            <a:r>
              <a:rPr lang="nl-NL" sz="2600" dirty="0">
                <a:latin typeface="Abadi" panose="020B0604020104020204" pitchFamily="34" charset="0"/>
              </a:rPr>
              <a:t>De </a:t>
            </a:r>
            <a:r>
              <a:rPr lang="nl-NL" sz="2600" dirty="0" err="1">
                <a:latin typeface="Abadi" panose="020B0604020104020204" pitchFamily="34" charset="0"/>
              </a:rPr>
              <a:t>quel</a:t>
            </a:r>
            <a:r>
              <a:rPr lang="nl-NL" sz="2600" dirty="0">
                <a:latin typeface="Abadi" panose="020B0604020104020204" pitchFamily="34" charset="0"/>
              </a:rPr>
              <a:t> </a:t>
            </a:r>
            <a:r>
              <a:rPr lang="nl-NL" sz="2600" dirty="0" err="1">
                <a:latin typeface="Abadi" panose="020B0604020104020204" pitchFamily="34" charset="0"/>
              </a:rPr>
              <a:t>animal</a:t>
            </a:r>
            <a:r>
              <a:rPr lang="nl-NL" sz="2600" dirty="0">
                <a:latin typeface="Abadi" panose="020B0604020104020204" pitchFamily="34" charset="0"/>
              </a:rPr>
              <a:t> </a:t>
            </a:r>
            <a:r>
              <a:rPr lang="nl-NL" sz="2600" dirty="0" err="1">
                <a:latin typeface="Abadi" panose="020B0604020104020204" pitchFamily="34" charset="0"/>
              </a:rPr>
              <a:t>provient</a:t>
            </a:r>
            <a:r>
              <a:rPr lang="nl-NL" sz="2600" dirty="0">
                <a:latin typeface="Abadi" panose="020B0604020104020204" pitchFamily="34" charset="0"/>
              </a:rPr>
              <a:t> </a:t>
            </a:r>
            <a:r>
              <a:rPr lang="nl-NL" sz="2600" dirty="0" err="1">
                <a:latin typeface="Abadi" panose="020B0604020104020204" pitchFamily="34" charset="0"/>
              </a:rPr>
              <a:t>le</a:t>
            </a:r>
            <a:r>
              <a:rPr lang="nl-NL" sz="2600" dirty="0">
                <a:latin typeface="Abadi" panose="020B0604020104020204" pitchFamily="34" charset="0"/>
              </a:rPr>
              <a:t> </a:t>
            </a:r>
            <a:r>
              <a:rPr lang="nl-NL" sz="2600" dirty="0" err="1">
                <a:latin typeface="Abadi" panose="020B0604020104020204" pitchFamily="34" charset="0"/>
              </a:rPr>
              <a:t>foie</a:t>
            </a:r>
            <a:r>
              <a:rPr lang="nl-NL" sz="2600" dirty="0">
                <a:latin typeface="Abadi" panose="020B0604020104020204" pitchFamily="34" charset="0"/>
              </a:rPr>
              <a:t> gras ?</a:t>
            </a:r>
          </a:p>
          <a:p>
            <a:pPr marL="0" indent="0">
              <a:buNone/>
            </a:pPr>
            <a:r>
              <a:rPr lang="nl-NL" sz="2600" dirty="0">
                <a:latin typeface="Abadi" panose="020B0604020104020204" pitchFamily="34" charset="0"/>
              </a:rPr>
              <a:t>a.) du </a:t>
            </a:r>
            <a:r>
              <a:rPr lang="nl-NL" sz="2600" dirty="0" err="1">
                <a:latin typeface="Abadi" panose="020B0604020104020204" pitchFamily="34" charset="0"/>
              </a:rPr>
              <a:t>porc</a:t>
            </a:r>
            <a:endParaRPr lang="nl-NL" sz="2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2600" dirty="0">
                <a:latin typeface="Abadi" panose="020B0604020104020204" pitchFamily="34" charset="0"/>
              </a:rPr>
              <a:t>b.) de </a:t>
            </a:r>
            <a:r>
              <a:rPr lang="nl-NL" sz="2600" dirty="0" err="1">
                <a:latin typeface="Abadi" panose="020B0604020104020204" pitchFamily="34" charset="0"/>
              </a:rPr>
              <a:t>l’oie</a:t>
            </a:r>
            <a:endParaRPr lang="nl-NL" sz="2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2600" dirty="0">
                <a:latin typeface="Abadi" panose="020B0604020104020204" pitchFamily="34" charset="0"/>
              </a:rPr>
              <a:t>c.) du </a:t>
            </a:r>
            <a:r>
              <a:rPr lang="nl-NL" sz="2600" dirty="0" err="1">
                <a:latin typeface="Abadi" panose="020B0604020104020204" pitchFamily="34" charset="0"/>
              </a:rPr>
              <a:t>lapin</a:t>
            </a:r>
            <a:r>
              <a:rPr lang="nl-NL" sz="26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2600" dirty="0">
                <a:latin typeface="Abadi" panose="020B0604020104020204" pitchFamily="34" charset="0"/>
              </a:rPr>
              <a:t>d.) du poulet </a:t>
            </a:r>
          </a:p>
          <a:p>
            <a:endParaRPr lang="nl-NL" dirty="0"/>
          </a:p>
        </p:txBody>
      </p:sp>
      <p:pic>
        <p:nvPicPr>
          <p:cNvPr id="17410" name="Picture 2" descr="Foie gras recepten (108) - Zelf Foie gras maken - Smulweb (onderdeel Jumbo)">
            <a:extLst>
              <a:ext uri="{FF2B5EF4-FFF2-40B4-BE49-F238E27FC236}">
                <a16:creationId xmlns:a16="http://schemas.microsoft.com/office/drawing/2014/main" id="{D632AF7F-0D13-4AA2-9968-97C9568DBBB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71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EF86C0BD-76BC-4FE6-8D75-84C3DB93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22A91F-A403-4B5D-93AE-EA6772211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0F11-E887-4006-9211-D3AC9065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SIXIÈME QUESTION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636937-28F3-4235-AF37-567C9BDF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0636" y="1217782"/>
            <a:ext cx="3517045" cy="13331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À </a:t>
            </a:r>
            <a:r>
              <a:rPr lang="en-US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quel</a:t>
            </a: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 moment du </a:t>
            </a:r>
            <a:r>
              <a:rPr lang="en-US" sz="2400" dirty="0" err="1">
                <a:solidFill>
                  <a:srgbClr val="FFFFFF"/>
                </a:solidFill>
                <a:latin typeface="Abadi" panose="020B0604020104020204" pitchFamily="34" charset="0"/>
              </a:rPr>
              <a:t>repas</a:t>
            </a: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 mange-t-on le fromage en France ? </a:t>
            </a:r>
            <a:endParaRPr lang="nl-NL" sz="2400" dirty="0">
              <a:latin typeface="Abadi" panose="020B0604020104020204" pitchFamily="34" charset="0"/>
            </a:endParaRPr>
          </a:p>
        </p:txBody>
      </p:sp>
      <p:pic>
        <p:nvPicPr>
          <p:cNvPr id="5" name="Picture 2" descr="Fromage (Kaas) - Ceze.fr">
            <a:extLst>
              <a:ext uri="{FF2B5EF4-FFF2-40B4-BE49-F238E27FC236}">
                <a16:creationId xmlns:a16="http://schemas.microsoft.com/office/drawing/2014/main" id="{BBF34034-CA09-48DB-BE50-A03E8E3F26B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12412"/>
          <a:stretch/>
        </p:blipFill>
        <p:spPr bwMode="auto">
          <a:xfrm>
            <a:off x="1746250" y="1884363"/>
            <a:ext cx="566896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6145C009-B4AC-4FB2-B501-41A67370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3E8749E-0879-4EEB-AC8D-9463A5157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287FF-2ACD-4F6D-86E1-98E6EBD4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nl-NL" sz="3600" b="1" dirty="0"/>
              <a:t>SEPTIÈME QUESTION</a:t>
            </a:r>
          </a:p>
        </p:txBody>
      </p:sp>
      <p:pic>
        <p:nvPicPr>
          <p:cNvPr id="5" name="Picture Placeholder 4" descr="Institut de France - Accueil">
            <a:extLst>
              <a:ext uri="{FF2B5EF4-FFF2-40B4-BE49-F238E27FC236}">
                <a16:creationId xmlns:a16="http://schemas.microsoft.com/office/drawing/2014/main" id="{53D2F85F-D525-47C7-AE72-3EC87E29A9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82134" y="1841092"/>
            <a:ext cx="3744468" cy="4267200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039D54-0225-4D7C-BE87-0EBF7B66D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6300" y="1841092"/>
            <a:ext cx="6552728" cy="43311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3100" dirty="0" err="1">
                <a:latin typeface="Abadi" panose="020B0604020104020204" pitchFamily="34" charset="0"/>
              </a:rPr>
              <a:t>Quel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  <a:r>
              <a:rPr lang="nl-NL" sz="3100" dirty="0" err="1">
                <a:latin typeface="Abadi" panose="020B0604020104020204" pitchFamily="34" charset="0"/>
              </a:rPr>
              <a:t>est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  <a:r>
              <a:rPr lang="nl-NL" sz="3100" dirty="0" err="1">
                <a:latin typeface="Abadi" panose="020B0604020104020204" pitchFamily="34" charset="0"/>
              </a:rPr>
              <a:t>le</a:t>
            </a:r>
            <a:r>
              <a:rPr lang="nl-NL" sz="3100" dirty="0">
                <a:latin typeface="Abadi" panose="020B0604020104020204" pitchFamily="34" charset="0"/>
              </a:rPr>
              <a:t> but </a:t>
            </a:r>
            <a:r>
              <a:rPr lang="nl-NL" sz="3100" dirty="0" err="1">
                <a:latin typeface="Abadi" panose="020B0604020104020204" pitchFamily="34" charset="0"/>
              </a:rPr>
              <a:t>principal</a:t>
            </a:r>
            <a:r>
              <a:rPr lang="nl-NL" sz="3100" dirty="0">
                <a:latin typeface="Abadi" panose="020B0604020104020204" pitchFamily="34" charset="0"/>
              </a:rPr>
              <a:t> de </a:t>
            </a:r>
            <a:r>
              <a:rPr lang="nl-NL" sz="3100" dirty="0" err="1">
                <a:latin typeface="Abadi" panose="020B0604020104020204" pitchFamily="34" charset="0"/>
              </a:rPr>
              <a:t>l’Académie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  <a:r>
              <a:rPr lang="nl-NL" sz="3100" dirty="0" err="1">
                <a:latin typeface="Abadi" panose="020B0604020104020204" pitchFamily="34" charset="0"/>
              </a:rPr>
              <a:t>française</a:t>
            </a:r>
            <a:r>
              <a:rPr lang="nl-NL" sz="3100" dirty="0">
                <a:latin typeface="Abadi" panose="020B0604020104020204" pitchFamily="34" charset="0"/>
              </a:rPr>
              <a:t>, qui </a:t>
            </a:r>
            <a:r>
              <a:rPr lang="nl-NL" sz="3100" dirty="0" err="1">
                <a:latin typeface="Abadi" panose="020B0604020104020204" pitchFamily="34" charset="0"/>
              </a:rPr>
              <a:t>existe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  <a:r>
              <a:rPr lang="nl-NL" sz="3100" dirty="0" err="1">
                <a:latin typeface="Abadi" panose="020B0604020104020204" pitchFamily="34" charset="0"/>
              </a:rPr>
              <a:t>depuis</a:t>
            </a:r>
            <a:r>
              <a:rPr lang="nl-NL" sz="3100" dirty="0">
                <a:latin typeface="Abadi" panose="020B0604020104020204" pitchFamily="34" charset="0"/>
              </a:rPr>
              <a:t> 1635?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800" dirty="0">
                <a:latin typeface="Abadi" panose="020B0604020104020204" pitchFamily="34" charset="0"/>
              </a:rPr>
              <a:t>A.) </a:t>
            </a:r>
            <a:r>
              <a:rPr lang="fr-FR" sz="2800" b="0" i="0" dirty="0">
                <a:effectLst/>
                <a:latin typeface="Abadi" panose="020B0604020104020204" pitchFamily="34" charset="0"/>
              </a:rPr>
              <a:t> donner des règles certaines à notre langue et à la rendre pure, éloquente et capable de traiter les arts et les sciences, et veiller sur la langue.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800" dirty="0">
                <a:latin typeface="Abadi" panose="020B0604020104020204" pitchFamily="34" charset="0"/>
              </a:rPr>
              <a:t>B</a:t>
            </a:r>
            <a:r>
              <a:rPr lang="fr-FR" sz="2800">
                <a:latin typeface="Abadi" panose="020B0604020104020204" pitchFamily="34" charset="0"/>
              </a:rPr>
              <a:t>.) rendre </a:t>
            </a:r>
            <a:r>
              <a:rPr lang="fr-FR" sz="2800" dirty="0">
                <a:latin typeface="Abadi" panose="020B0604020104020204" pitchFamily="34" charset="0"/>
              </a:rPr>
              <a:t>les universités françaises accessibles à des personnes de tout âge, de toute nationalité et de tout milieu social.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800" dirty="0">
                <a:latin typeface="Abadi" panose="020B0604020104020204" pitchFamily="34" charset="0"/>
              </a:rPr>
              <a:t>C.) vérifier l’exactitude dans l’emploi de la grammaire française dans la communication quotidienne, telle que dans les journaux et les documents officiels. </a:t>
            </a:r>
            <a:endParaRPr lang="nl-NL" sz="2800" dirty="0">
              <a:latin typeface="Abadi" panose="020B06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nl-NL" dirty="0">
              <a:latin typeface="Abadi" panose="020B0604020104020204" pitchFamily="34" charset="0"/>
            </a:endParaRPr>
          </a:p>
          <a:p>
            <a:endParaRPr lang="nl-NL" dirty="0"/>
          </a:p>
        </p:txBody>
      </p:sp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4B256830-2ED8-4EEC-9896-346025CB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12" y="6160118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11425D-E26D-4E1F-B855-05D8B7F06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6041553"/>
            <a:ext cx="793274" cy="7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39A8205-EB9F-4C8D-401A-CE190E21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z="3600" b="1" dirty="0"/>
              <a:t>HUITIÈME QUESTION</a:t>
            </a:r>
          </a:p>
        </p:txBody>
      </p:sp>
      <p:pic>
        <p:nvPicPr>
          <p:cNvPr id="18434" name="Picture 2" descr="Spoedcursus Frans brood: binnen 5 minuten weet je alles!">
            <a:extLst>
              <a:ext uri="{FF2B5EF4-FFF2-40B4-BE49-F238E27FC236}">
                <a16:creationId xmlns:a16="http://schemas.microsoft.com/office/drawing/2014/main" id="{BBEF7A87-0AFA-451E-BA02-57BC6E0BFAF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7" r="-1" b="14762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27B406-C823-4B47-A96E-4293D0003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1884312"/>
            <a:ext cx="3949093" cy="404164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fr-FR" sz="2400" i="0" dirty="0">
                <a:effectLst/>
                <a:latin typeface="Abadi" panose="020B0604020104020204" pitchFamily="34" charset="0"/>
              </a:rPr>
              <a:t>Combien de baguettes sont </a:t>
            </a:r>
            <a:r>
              <a:rPr lang="fr-FR" sz="2400" dirty="0">
                <a:latin typeface="Abadi" panose="020B0604020104020204" pitchFamily="34" charset="0"/>
              </a:rPr>
              <a:t>produites </a:t>
            </a:r>
            <a:r>
              <a:rPr lang="fr-FR" sz="2400" i="0" dirty="0">
                <a:effectLst/>
                <a:latin typeface="Abadi" panose="020B0604020104020204" pitchFamily="34" charset="0"/>
              </a:rPr>
              <a:t>en France, CHAQUE SECONDE? </a:t>
            </a:r>
          </a:p>
          <a:p>
            <a:pPr marL="0" indent="0">
              <a:buNone/>
            </a:pPr>
            <a:r>
              <a:rPr lang="fr-FR" sz="2400" dirty="0">
                <a:latin typeface="Abadi" panose="020B0604020104020204" pitchFamily="34" charset="0"/>
              </a:rPr>
              <a:t>a.) 180 </a:t>
            </a:r>
          </a:p>
          <a:p>
            <a:pPr marL="0" indent="0">
              <a:buNone/>
            </a:pPr>
            <a:r>
              <a:rPr lang="fr-FR" sz="2400" dirty="0">
                <a:latin typeface="Abadi" panose="020B0604020104020204" pitchFamily="34" charset="0"/>
              </a:rPr>
              <a:t>b.) 250</a:t>
            </a:r>
          </a:p>
          <a:p>
            <a:pPr marL="0" indent="0">
              <a:buNone/>
            </a:pPr>
            <a:r>
              <a:rPr lang="fr-FR" sz="2400" dirty="0">
                <a:latin typeface="Abadi" panose="020B0604020104020204" pitchFamily="34" charset="0"/>
              </a:rPr>
              <a:t>c.) 320</a:t>
            </a:r>
          </a:p>
          <a:p>
            <a:pPr marL="0" indent="0">
              <a:buNone/>
            </a:pPr>
            <a:r>
              <a:rPr lang="fr-FR" sz="2400" dirty="0">
                <a:latin typeface="Abadi" panose="020B0604020104020204" pitchFamily="34" charset="0"/>
              </a:rPr>
              <a:t>d.) 460</a:t>
            </a:r>
            <a:endParaRPr lang="nl-NL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4" descr="Apprendre le français | Campus France">
            <a:extLst>
              <a:ext uri="{FF2B5EF4-FFF2-40B4-BE49-F238E27FC236}">
                <a16:creationId xmlns:a16="http://schemas.microsoft.com/office/drawing/2014/main" id="{2BDAFB52-1351-4CA9-95B4-0615C336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A9DE3D-F2B4-440F-A6CF-8B0E6B380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65D4F-BFFD-488C-9B04-0A71AF4C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249829"/>
            <a:ext cx="8928992" cy="1140707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C02C4C"/>
                </a:solidFill>
              </a:rPr>
              <a:t>UN PETIT INSTANT S’IL VOUS PLAIT…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18C422-324F-4651-848D-5B6EF2B1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276872"/>
            <a:ext cx="5274004" cy="1643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latin typeface="Abadi" panose="020B0604020104020204" pitchFamily="34" charset="0"/>
              </a:rPr>
              <a:t>Vos </a:t>
            </a:r>
            <a:r>
              <a:rPr lang="nl-NL" sz="2800" dirty="0" err="1">
                <a:latin typeface="Abadi" panose="020B0604020104020204" pitchFamily="34" charset="0"/>
              </a:rPr>
              <a:t>dernières</a:t>
            </a:r>
            <a:r>
              <a:rPr lang="nl-NL" sz="2800" dirty="0">
                <a:latin typeface="Abadi" panose="020B0604020104020204" pitchFamily="34" charset="0"/>
              </a:rPr>
              <a:t> </a:t>
            </a:r>
            <a:r>
              <a:rPr lang="nl-NL" sz="2800" dirty="0" err="1">
                <a:latin typeface="Abadi" panose="020B0604020104020204" pitchFamily="34" charset="0"/>
              </a:rPr>
              <a:t>réponses</a:t>
            </a:r>
            <a:r>
              <a:rPr lang="nl-NL" sz="2800" dirty="0">
                <a:latin typeface="Abadi" panose="020B0604020104020204" pitchFamily="34" charset="0"/>
              </a:rPr>
              <a:t> </a:t>
            </a:r>
            <a:r>
              <a:rPr lang="nl-NL" sz="2800" dirty="0" err="1">
                <a:latin typeface="Abadi" panose="020B0604020104020204" pitchFamily="34" charset="0"/>
              </a:rPr>
              <a:t>seront</a:t>
            </a:r>
            <a:r>
              <a:rPr lang="nl-NL" sz="2800" dirty="0">
                <a:latin typeface="Abadi" panose="020B0604020104020204" pitchFamily="34" charset="0"/>
              </a:rPr>
              <a:t> </a:t>
            </a:r>
            <a:r>
              <a:rPr lang="nl-NL" sz="2800" dirty="0" err="1">
                <a:latin typeface="Abadi" panose="020B0604020104020204" pitchFamily="34" charset="0"/>
              </a:rPr>
              <a:t>controlées</a:t>
            </a:r>
            <a:r>
              <a:rPr lang="nl-NL" sz="2800" dirty="0">
                <a:latin typeface="Abadi" panose="020B0604020104020204" pitchFamily="34" charset="0"/>
              </a:rPr>
              <a:t>… </a:t>
            </a:r>
          </a:p>
          <a:p>
            <a:pPr marL="0" indent="0">
              <a:buNone/>
            </a:pPr>
            <a:endParaRPr lang="nl-NL" sz="2399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482" name="Picture 2" descr="Zandloper Pictogram Voorraad Illustratie Stockvectorkunst en meer beelden  van Zandloper - iStock">
            <a:extLst>
              <a:ext uri="{FF2B5EF4-FFF2-40B4-BE49-F238E27FC236}">
                <a16:creationId xmlns:a16="http://schemas.microsoft.com/office/drawing/2014/main" id="{6BDF34EA-4D90-45EF-A455-BEC84152F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1924" y="2094880"/>
            <a:ext cx="3651508" cy="3651508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pprendre le français | Campus France">
            <a:extLst>
              <a:ext uri="{FF2B5EF4-FFF2-40B4-BE49-F238E27FC236}">
                <a16:creationId xmlns:a16="http://schemas.microsoft.com/office/drawing/2014/main" id="{CD337684-AB31-4C1E-8A18-DAF70FE6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7A0A91D-5F62-4C99-974C-E4E59D337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738A82-E093-4EF9-B949-7E5DCCAC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3301021" cy="1817452"/>
          </a:xfrm>
        </p:spPr>
        <p:txBody>
          <a:bodyPr>
            <a:normAutofit/>
          </a:bodyPr>
          <a:lstStyle/>
          <a:p>
            <a:r>
              <a:rPr lang="nl-NL" sz="3600" dirty="0" err="1">
                <a:latin typeface="Abadi" panose="020B0604020104020204" pitchFamily="34" charset="0"/>
              </a:rPr>
              <a:t>Félicitations</a:t>
            </a:r>
            <a:r>
              <a:rPr lang="nl-NL" sz="3600" dirty="0">
                <a:latin typeface="Abadi" panose="020B0604020104020204" pitchFamily="34" charset="0"/>
              </a:rPr>
              <a:t>!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8773DD-92EB-4EC3-B3A7-FDF093A5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L’ÉQUIPE GAGNANTE EST... </a:t>
            </a:r>
          </a:p>
        </p:txBody>
      </p:sp>
      <p:pic>
        <p:nvPicPr>
          <p:cNvPr id="19460" name="Picture 4" descr="FORMATION D'ÉQUIPE - Pour un WOW dans l'accueil de vos patients et Pour un  OUI dans la présentation de vos plans de traitement ! - Académie Dentaire  Multidisciplinaire">
            <a:extLst>
              <a:ext uri="{FF2B5EF4-FFF2-40B4-BE49-F238E27FC236}">
                <a16:creationId xmlns:a16="http://schemas.microsoft.com/office/drawing/2014/main" id="{02BE853D-B005-4CF2-9EFB-971A878C73F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31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pprendre le français | Campus France">
            <a:extLst>
              <a:ext uri="{FF2B5EF4-FFF2-40B4-BE49-F238E27FC236}">
                <a16:creationId xmlns:a16="http://schemas.microsoft.com/office/drawing/2014/main" id="{E6103E09-28BF-4007-B3EF-703087958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ADB922-762F-44C2-AB0E-63F480719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828" y="274638"/>
            <a:ext cx="9828584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3600" b="1" dirty="0"/>
              <a:t>TROISIÈME QUESTION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type="body" sz="half" idx="2"/>
          </p:nvPr>
        </p:nvSpPr>
        <p:spPr>
          <a:xfrm>
            <a:off x="837828" y="1905000"/>
            <a:ext cx="3355777" cy="4038600"/>
          </a:xfrm>
        </p:spPr>
        <p:txBody>
          <a:bodyPr rtlCol="0" anchor="b">
            <a:normAutofit/>
          </a:bodyPr>
          <a:lstStyle/>
          <a:p>
            <a:r>
              <a:rPr lang="nl-NL" sz="2400" dirty="0">
                <a:latin typeface="Abadi" panose="020B0604020104020204" pitchFamily="34" charset="0"/>
              </a:rPr>
              <a:t>Qui a dit: </a:t>
            </a:r>
          </a:p>
          <a:p>
            <a:r>
              <a:rPr lang="nl-NL" sz="2400" i="1" dirty="0">
                <a:latin typeface="Abadi" panose="020B0604020104020204" pitchFamily="34" charset="0"/>
              </a:rPr>
              <a:t>Je </a:t>
            </a:r>
            <a:r>
              <a:rPr lang="nl-NL" sz="2400" i="1" dirty="0" err="1">
                <a:latin typeface="Abadi" panose="020B0604020104020204" pitchFamily="34" charset="0"/>
              </a:rPr>
              <a:t>pense</a:t>
            </a:r>
            <a:r>
              <a:rPr lang="nl-NL" sz="2400" i="1" dirty="0">
                <a:latin typeface="Abadi" panose="020B0604020104020204" pitchFamily="34" charset="0"/>
              </a:rPr>
              <a:t> </a:t>
            </a:r>
            <a:r>
              <a:rPr lang="nl-NL" sz="2400" i="1" dirty="0" err="1">
                <a:latin typeface="Abadi" panose="020B0604020104020204" pitchFamily="34" charset="0"/>
              </a:rPr>
              <a:t>donc</a:t>
            </a:r>
            <a:r>
              <a:rPr lang="nl-NL" sz="2400" i="1" dirty="0">
                <a:latin typeface="Abadi" panose="020B0604020104020204" pitchFamily="34" charset="0"/>
              </a:rPr>
              <a:t> je suis”</a:t>
            </a:r>
          </a:p>
          <a:p>
            <a:pPr marL="457200" indent="-457200">
              <a:buFont typeface="+mj-lt"/>
              <a:buAutoNum type="alphaLcParenR"/>
            </a:pPr>
            <a:endParaRPr lang="nl-NL" sz="2400" i="1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nl-NL" sz="2400" dirty="0" err="1">
                <a:latin typeface="Abadi" panose="020B0604020104020204" pitchFamily="34" charset="0"/>
              </a:rPr>
              <a:t>Châteaubriant</a:t>
            </a:r>
            <a:endParaRPr lang="nl-NL" sz="24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nl-NL" sz="2400" dirty="0" err="1">
                <a:latin typeface="Abadi" panose="020B0604020104020204" pitchFamily="34" charset="0"/>
              </a:rPr>
              <a:t>Diderot</a:t>
            </a:r>
            <a:endParaRPr lang="nl-NL" sz="24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Descartes 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Voltaire </a:t>
            </a:r>
          </a:p>
          <a:p>
            <a:pPr marL="0" indent="0" rtl="0">
              <a:buNone/>
            </a:pPr>
            <a:endParaRPr lang="nl-NL" dirty="0"/>
          </a:p>
        </p:txBody>
      </p:sp>
      <p:pic>
        <p:nvPicPr>
          <p:cNvPr id="9" name="Picture 4" descr="Apprendre le français | Campus France">
            <a:extLst>
              <a:ext uri="{FF2B5EF4-FFF2-40B4-BE49-F238E27FC236}">
                <a16:creationId xmlns:a16="http://schemas.microsoft.com/office/drawing/2014/main" id="{ACE57D58-9786-4857-A446-FE53F703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escartes Cogito Ergo Sum: Famous Philosophy Quote Composition College  Notebook and Diary to Write In / 140 Pages of Ruled Lined &amp; Blank Paper /  6&quot;x9&quot;: Pearson, Emily: 9781095380390: Amazon.com: Books">
            <a:extLst>
              <a:ext uri="{FF2B5EF4-FFF2-40B4-BE49-F238E27FC236}">
                <a16:creationId xmlns:a16="http://schemas.microsoft.com/office/drawing/2014/main" id="{11079E44-D02B-4B69-A79E-933AD41B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931234"/>
            <a:ext cx="2531810" cy="38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né Descartes - Wikipedia">
            <a:extLst>
              <a:ext uri="{FF2B5EF4-FFF2-40B4-BE49-F238E27FC236}">
                <a16:creationId xmlns:a16="http://schemas.microsoft.com/office/drawing/2014/main" id="{EBA0AF96-46C6-4DBC-B527-1BD12254F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-388" r="7427" b="388"/>
          <a:stretch/>
        </p:blipFill>
        <p:spPr bwMode="auto">
          <a:xfrm>
            <a:off x="7750595" y="1931234"/>
            <a:ext cx="2376265" cy="38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22244E6-C1A8-4CF9-B6F1-69A16D6DD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836" y="274638"/>
            <a:ext cx="9756576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nl-NL" sz="3600" b="1" dirty="0"/>
              <a:t>QUATRIÈME QUESTION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type="body" sz="half" idx="2"/>
          </p:nvPr>
        </p:nvSpPr>
        <p:spPr>
          <a:xfrm>
            <a:off x="1044436" y="2232112"/>
            <a:ext cx="3211761" cy="3384376"/>
          </a:xfrm>
        </p:spPr>
        <p:txBody>
          <a:bodyPr rtlCol="0" anchor="b">
            <a:normAutofit/>
          </a:bodyPr>
          <a:lstStyle/>
          <a:p>
            <a:pPr marL="0" indent="0">
              <a:buNone/>
            </a:pPr>
            <a:r>
              <a:rPr lang="nl-NL" sz="2400" dirty="0" err="1">
                <a:latin typeface="Abadi" panose="020B0604020104020204" pitchFamily="34" charset="0"/>
              </a:rPr>
              <a:t>Quelle</a:t>
            </a:r>
            <a:r>
              <a:rPr lang="nl-NL" sz="2400" dirty="0">
                <a:latin typeface="Abadi" panose="020B0604020104020204" pitchFamily="34" charset="0"/>
              </a:rPr>
              <a:t> </a:t>
            </a:r>
            <a:r>
              <a:rPr lang="nl-NL" sz="2400" dirty="0" err="1">
                <a:latin typeface="Abadi" panose="020B0604020104020204" pitchFamily="34" charset="0"/>
              </a:rPr>
              <a:t>est</a:t>
            </a:r>
            <a:r>
              <a:rPr lang="nl-NL" sz="2400" dirty="0">
                <a:latin typeface="Abadi" panose="020B0604020104020204" pitchFamily="34" charset="0"/>
              </a:rPr>
              <a:t> la </a:t>
            </a:r>
            <a:r>
              <a:rPr lang="nl-NL" sz="2400" dirty="0" err="1">
                <a:latin typeface="Abadi" panose="020B0604020104020204" pitchFamily="34" charset="0"/>
              </a:rPr>
              <a:t>superficie</a:t>
            </a:r>
            <a:r>
              <a:rPr lang="nl-NL" sz="2400" dirty="0">
                <a:latin typeface="Abadi" panose="020B0604020104020204" pitchFamily="34" charset="0"/>
              </a:rPr>
              <a:t> de </a:t>
            </a:r>
            <a:r>
              <a:rPr lang="nl-NL" sz="2400" dirty="0" err="1">
                <a:latin typeface="Abadi" panose="020B0604020104020204" pitchFamily="34" charset="0"/>
              </a:rPr>
              <a:t>l’Hexagone</a:t>
            </a:r>
            <a:r>
              <a:rPr lang="nl-NL" sz="2400" dirty="0">
                <a:latin typeface="Abadi" panose="020B0604020104020204" pitchFamily="34" charset="0"/>
              </a:rPr>
              <a:t>? </a:t>
            </a:r>
          </a:p>
          <a:p>
            <a:pPr marL="0" indent="0">
              <a:buNone/>
            </a:pPr>
            <a:endParaRPr lang="nl-NL" sz="2400" dirty="0">
              <a:latin typeface="Abadi" panose="020B0604020104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545.000 km2 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585.000 km2 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635.000 km2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400" dirty="0">
                <a:latin typeface="Abadi" panose="020B0604020104020204" pitchFamily="34" charset="0"/>
              </a:rPr>
              <a:t>670.000 km2 </a:t>
            </a:r>
          </a:p>
          <a:p>
            <a:pPr marL="0" indent="0" rtl="0">
              <a:buNone/>
            </a:pPr>
            <a:endParaRPr lang="nl-NL" dirty="0"/>
          </a:p>
        </p:txBody>
      </p:sp>
      <p:pic>
        <p:nvPicPr>
          <p:cNvPr id="6148" name="Picture 4" descr="France | dominating12.com">
            <a:extLst>
              <a:ext uri="{FF2B5EF4-FFF2-40B4-BE49-F238E27FC236}">
                <a16:creationId xmlns:a16="http://schemas.microsoft.com/office/drawing/2014/main" id="{606C8432-3E29-46EC-BF4D-8C8A87DD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815" y="1905000"/>
            <a:ext cx="3987693" cy="4038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4" descr="Apprendre le français | Campus France">
            <a:extLst>
              <a:ext uri="{FF2B5EF4-FFF2-40B4-BE49-F238E27FC236}">
                <a16:creationId xmlns:a16="http://schemas.microsoft.com/office/drawing/2014/main" id="{33F31A1E-AD2C-49CA-AB54-C71B13BF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3E27D55-BAE1-432D-B9C6-06673B3AD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3600" b="1" kern="1200" dirty="0">
                <a:latin typeface="+mj-lt"/>
                <a:ea typeface="+mj-ea"/>
                <a:cs typeface="+mj-cs"/>
              </a:rPr>
              <a:t>CINQUIÈME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8B3BC-8FB7-4748-B716-0DB6310D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r="-1" b="14586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5E795F-FCDB-45B9-8E90-EB867803AB63}"/>
              </a:ext>
            </a:extLst>
          </p:cNvPr>
          <p:cNvSpPr txBox="1"/>
          <p:nvPr/>
        </p:nvSpPr>
        <p:spPr>
          <a:xfrm>
            <a:off x="7942099" y="2420888"/>
            <a:ext cx="3801389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nl-NL" sz="2400" kern="1200" dirty="0" err="1">
                <a:latin typeface="Abadi" panose="020B0604020104020204" pitchFamily="34" charset="0"/>
              </a:rPr>
              <a:t>Lequel</a:t>
            </a:r>
            <a:r>
              <a:rPr lang="nl-NL" sz="2400" kern="1200" dirty="0">
                <a:latin typeface="Abadi" panose="020B0604020104020204" pitchFamily="34" charset="0"/>
              </a:rPr>
              <a:t> de ces </a:t>
            </a:r>
            <a:r>
              <a:rPr lang="nl-NL" sz="2400" kern="1200" dirty="0" err="1">
                <a:latin typeface="Abadi" panose="020B0604020104020204" pitchFamily="34" charset="0"/>
              </a:rPr>
              <a:t>fleuves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  <a:r>
              <a:rPr lang="nl-NL" sz="2400" kern="1200" dirty="0" err="1">
                <a:latin typeface="Abadi" panose="020B0604020104020204" pitchFamily="34" charset="0"/>
              </a:rPr>
              <a:t>est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  <a:r>
              <a:rPr lang="nl-NL" sz="2400" kern="1200" dirty="0" err="1">
                <a:latin typeface="Abadi" panose="020B0604020104020204" pitchFamily="34" charset="0"/>
              </a:rPr>
              <a:t>le</a:t>
            </a:r>
            <a:r>
              <a:rPr lang="nl-NL" sz="2400" kern="1200" dirty="0">
                <a:latin typeface="Abadi" panose="020B0604020104020204" pitchFamily="34" charset="0"/>
              </a:rPr>
              <a:t> plus long de France?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nl-NL" sz="2400" kern="1200" dirty="0">
                <a:latin typeface="Abadi" panose="020B0604020104020204" pitchFamily="34" charset="0"/>
              </a:rPr>
              <a:t>La </a:t>
            </a:r>
            <a:r>
              <a:rPr lang="nl-NL" sz="2400" kern="1200" dirty="0" err="1">
                <a:latin typeface="Abadi" panose="020B0604020104020204" pitchFamily="34" charset="0"/>
              </a:rPr>
              <a:t>Garonne</a:t>
            </a:r>
            <a:endParaRPr lang="nl-NL" sz="2400" kern="1200" dirty="0">
              <a:latin typeface="Abadi" panose="020B06040201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nl-NL" sz="2400" kern="1200" dirty="0">
                <a:latin typeface="Abadi" panose="020B0604020104020204" pitchFamily="34" charset="0"/>
              </a:rPr>
              <a:t>La Loire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nl-NL" sz="2400" kern="1200" dirty="0">
                <a:latin typeface="Abadi" panose="020B0604020104020204" pitchFamily="34" charset="0"/>
              </a:rPr>
              <a:t>La Seine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nl-NL" sz="2400" kern="1200" dirty="0">
                <a:latin typeface="Abadi" panose="020B0604020104020204" pitchFamily="34" charset="0"/>
              </a:rPr>
              <a:t>Le Rhône</a:t>
            </a:r>
          </a:p>
        </p:txBody>
      </p:sp>
      <p:pic>
        <p:nvPicPr>
          <p:cNvPr id="8" name="Picture 4" descr="Apprendre le français | Campus France">
            <a:extLst>
              <a:ext uri="{FF2B5EF4-FFF2-40B4-BE49-F238E27FC236}">
                <a16:creationId xmlns:a16="http://schemas.microsoft.com/office/drawing/2014/main" id="{8E267DB4-D70B-4975-B4EB-773539D7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D4529A-4705-4558-B617-730FAFB33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3600" b="1" kern="1200" dirty="0">
                <a:latin typeface="+mj-lt"/>
                <a:ea typeface="+mj-ea"/>
                <a:cs typeface="+mj-cs"/>
              </a:rPr>
              <a:t>SIXIÈME QUESTION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5E795F-FCDB-45B9-8E90-EB867803AB63}"/>
              </a:ext>
            </a:extLst>
          </p:cNvPr>
          <p:cNvSpPr txBox="1"/>
          <p:nvPr/>
        </p:nvSpPr>
        <p:spPr>
          <a:xfrm>
            <a:off x="1522413" y="1772816"/>
            <a:ext cx="2743200" cy="4399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SzPct val="100000"/>
            </a:pPr>
            <a:r>
              <a:rPr lang="nl-NL" sz="2400" kern="1200" dirty="0">
                <a:latin typeface="Abadi" panose="020B0604020104020204" pitchFamily="34" charset="0"/>
              </a:rPr>
              <a:t>Qui a </a:t>
            </a:r>
            <a:r>
              <a:rPr lang="nl-NL" sz="2400" kern="1200" dirty="0" err="1">
                <a:latin typeface="Abadi" panose="020B0604020104020204" pitchFamily="34" charset="0"/>
              </a:rPr>
              <a:t>peint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  <a:r>
              <a:rPr lang="nl-NL" sz="2400" kern="1200" dirty="0" err="1">
                <a:latin typeface="Abadi" panose="020B0604020104020204" pitchFamily="34" charset="0"/>
              </a:rPr>
              <a:t>le</a:t>
            </a:r>
            <a:r>
              <a:rPr lang="nl-NL" sz="2400" kern="1200" dirty="0">
                <a:latin typeface="Abadi" panose="020B0604020104020204" pitchFamily="34" charset="0"/>
              </a:rPr>
              <a:t> tableau 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</a:pPr>
            <a:r>
              <a:rPr lang="nl-NL" sz="2400" dirty="0">
                <a:latin typeface="Abadi" panose="020B0604020104020204" pitchFamily="34" charset="0"/>
              </a:rPr>
              <a:t>« </a:t>
            </a:r>
            <a:r>
              <a:rPr lang="nl-NL" sz="2400" kern="1200" dirty="0">
                <a:latin typeface="Abadi" panose="020B0604020104020204" pitchFamily="34" charset="0"/>
              </a:rPr>
              <a:t>La </a:t>
            </a:r>
            <a:r>
              <a:rPr lang="nl-NL" sz="2400" kern="1200" dirty="0" err="1">
                <a:latin typeface="Abadi" panose="020B0604020104020204" pitchFamily="34" charset="0"/>
              </a:rPr>
              <a:t>liberté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  <a:r>
              <a:rPr lang="nl-NL" sz="2400" kern="1200" dirty="0" err="1">
                <a:latin typeface="Abadi" panose="020B0604020104020204" pitchFamily="34" charset="0"/>
              </a:rPr>
              <a:t>guidant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  <a:r>
              <a:rPr lang="nl-NL" sz="2400" kern="1200" dirty="0" err="1">
                <a:latin typeface="Abadi" panose="020B0604020104020204" pitchFamily="34" charset="0"/>
              </a:rPr>
              <a:t>le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  <a:r>
              <a:rPr lang="nl-NL" sz="2400" kern="1200" dirty="0" err="1">
                <a:latin typeface="Abadi" panose="020B0604020104020204" pitchFamily="34" charset="0"/>
              </a:rPr>
              <a:t>peuple</a:t>
            </a:r>
            <a:r>
              <a:rPr lang="nl-NL" sz="2400" kern="1200" dirty="0">
                <a:latin typeface="Abadi" panose="020B0604020104020204" pitchFamily="34" charset="0"/>
              </a:rPr>
              <a:t> » ?</a:t>
            </a:r>
          </a:p>
          <a:p>
            <a:pPr>
              <a:lnSpc>
                <a:spcPct val="90000"/>
              </a:lnSpc>
              <a:spcBef>
                <a:spcPts val="1200"/>
              </a:spcBef>
              <a:buSzPct val="100000"/>
            </a:pPr>
            <a:endParaRPr lang="nl-NL" sz="2400" kern="1200" dirty="0">
              <a:latin typeface="Abadi" panose="020B06040201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nl-NL" sz="2400" kern="1200" dirty="0">
                <a:latin typeface="Abadi" panose="020B0604020104020204" pitchFamily="34" charset="0"/>
              </a:rPr>
              <a:t>Monet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nl-NL" sz="2400" kern="1200" dirty="0" err="1">
                <a:latin typeface="Abadi" panose="020B0604020104020204" pitchFamily="34" charset="0"/>
              </a:rPr>
              <a:t>Renoir</a:t>
            </a:r>
            <a:endParaRPr lang="nl-NL" sz="2400" kern="1200" dirty="0">
              <a:latin typeface="Abadi" panose="020B06040201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nl-NL" sz="2400" kern="1200" dirty="0" err="1">
                <a:latin typeface="Abadi" panose="020B0604020104020204" pitchFamily="34" charset="0"/>
              </a:rPr>
              <a:t>Dieudonné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100000"/>
              <a:buFont typeface="+mj-lt"/>
              <a:buAutoNum type="alphaLcParenR"/>
            </a:pPr>
            <a:r>
              <a:rPr lang="nl-NL" sz="2400" kern="1200" dirty="0" err="1">
                <a:latin typeface="Abadi" panose="020B0604020104020204" pitchFamily="34" charset="0"/>
              </a:rPr>
              <a:t>Delacroix</a:t>
            </a:r>
            <a:r>
              <a:rPr lang="nl-NL" sz="2400" kern="12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endParaRPr lang="nl-NL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D0A9CA-28BA-4F13-BD93-8C29BCCDC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6" r="-1" b="2925"/>
          <a:stretch/>
        </p:blipFill>
        <p:spPr bwMode="auto">
          <a:xfrm>
            <a:off x="4710022" y="1905000"/>
            <a:ext cx="5669280" cy="4038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4" descr="Apprendre le français | Campus France">
            <a:extLst>
              <a:ext uri="{FF2B5EF4-FFF2-40B4-BE49-F238E27FC236}">
                <a16:creationId xmlns:a16="http://schemas.microsoft.com/office/drawing/2014/main" id="{21AEBCA7-EEAE-44A5-B61D-6C6C6EB6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2305F9-8565-44AF-A729-E7ABE393C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836" y="274638"/>
            <a:ext cx="9756576" cy="1020762"/>
          </a:xfrm>
        </p:spPr>
        <p:txBody>
          <a:bodyPr rtlCol="0"/>
          <a:lstStyle/>
          <a:p>
            <a:pPr rtl="0"/>
            <a:r>
              <a:rPr lang="nl-NL" sz="3600" b="1" dirty="0"/>
              <a:t>SEPTIÈME QUESTION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09836" y="1700808"/>
            <a:ext cx="3355777" cy="4471392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100" dirty="0" err="1">
                <a:latin typeface="Abadi" panose="020B0604020104020204" pitchFamily="34" charset="0"/>
              </a:rPr>
              <a:t>Lesquel</a:t>
            </a:r>
            <a:r>
              <a:rPr lang="nl-NL" sz="3100" dirty="0">
                <a:latin typeface="Abadi" panose="020B0604020104020204" pitchFamily="34" charset="0"/>
              </a:rPr>
              <a:t> de ces </a:t>
            </a:r>
            <a:r>
              <a:rPr lang="nl-NL" sz="3100" dirty="0" err="1">
                <a:latin typeface="Abadi" panose="020B0604020104020204" pitchFamily="34" charset="0"/>
              </a:rPr>
              <a:t>écrivains</a:t>
            </a:r>
            <a:r>
              <a:rPr lang="nl-NL" sz="3100" dirty="0">
                <a:latin typeface="Abadi" panose="020B0604020104020204" pitchFamily="34" charset="0"/>
              </a:rPr>
              <a:t> a reçu et </a:t>
            </a:r>
            <a:r>
              <a:rPr lang="nl-NL" sz="3100" dirty="0" err="1">
                <a:latin typeface="Abadi" panose="020B0604020104020204" pitchFamily="34" charset="0"/>
              </a:rPr>
              <a:t>après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  <a:r>
              <a:rPr lang="nl-NL" sz="3100" dirty="0" err="1">
                <a:latin typeface="Abadi" panose="020B0604020104020204" pitchFamily="34" charset="0"/>
              </a:rPr>
              <a:t>refusé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  <a:r>
              <a:rPr lang="nl-NL" sz="3100" dirty="0" err="1">
                <a:latin typeface="Abadi" panose="020B0604020104020204" pitchFamily="34" charset="0"/>
              </a:rPr>
              <a:t>le</a:t>
            </a:r>
            <a:r>
              <a:rPr lang="nl-NL" sz="3100" dirty="0">
                <a:latin typeface="Abadi" panose="020B0604020104020204" pitchFamily="34" charset="0"/>
              </a:rPr>
              <a:t> Prix Nobel de la </a:t>
            </a:r>
            <a:r>
              <a:rPr lang="nl-NL" sz="3100" dirty="0" err="1">
                <a:latin typeface="Abadi" panose="020B0604020104020204" pitchFamily="34" charset="0"/>
              </a:rPr>
              <a:t>Littérature</a:t>
            </a:r>
            <a:r>
              <a:rPr lang="nl-NL" sz="3100" dirty="0">
                <a:latin typeface="Abadi" panose="020B0604020104020204" pitchFamily="34" charset="0"/>
              </a:rPr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nl-NL" sz="3100" dirty="0">
              <a:latin typeface="Abadi" panose="020B0604020104020204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nl-NL" sz="3100" dirty="0">
                <a:latin typeface="Abadi" panose="020B0604020104020204" pitchFamily="34" charset="0"/>
              </a:rPr>
              <a:t>Marcel Proust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nl-NL" sz="3100" dirty="0">
                <a:latin typeface="Abadi" panose="020B0604020104020204" pitchFamily="34" charset="0"/>
              </a:rPr>
              <a:t>Jean-Paul Sartre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nl-NL" sz="3100" dirty="0">
                <a:latin typeface="Abadi" panose="020B0604020104020204" pitchFamily="34" charset="0"/>
              </a:rPr>
              <a:t>Albert Camus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nl-NL" sz="3100" dirty="0">
                <a:latin typeface="Abadi" panose="020B0604020104020204" pitchFamily="34" charset="0"/>
              </a:rPr>
              <a:t>Michel </a:t>
            </a:r>
            <a:r>
              <a:rPr lang="nl-NL" sz="3100" dirty="0" err="1">
                <a:latin typeface="Abadi" panose="020B0604020104020204" pitchFamily="34" charset="0"/>
              </a:rPr>
              <a:t>Houellebecq</a:t>
            </a:r>
            <a:r>
              <a:rPr lang="nl-NL" sz="3100" dirty="0">
                <a:latin typeface="Abadi" panose="020B0604020104020204" pitchFamily="34" charset="0"/>
              </a:rPr>
              <a:t> </a:t>
            </a:r>
          </a:p>
          <a:p>
            <a:pPr rtl="0"/>
            <a:endParaRPr lang="nl-NL" dirty="0"/>
          </a:p>
        </p:txBody>
      </p:sp>
      <p:pic>
        <p:nvPicPr>
          <p:cNvPr id="9218" name="Picture 2" descr="Le Prix Nobel de littérature, récompense ultime du monde des lettres">
            <a:extLst>
              <a:ext uri="{FF2B5EF4-FFF2-40B4-BE49-F238E27FC236}">
                <a16:creationId xmlns:a16="http://schemas.microsoft.com/office/drawing/2014/main" id="{D2FDF0DE-EC09-4C38-A691-3876CE6E1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047564"/>
            <a:ext cx="5668962" cy="37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pprendre le français | Campus France">
            <a:extLst>
              <a:ext uri="{FF2B5EF4-FFF2-40B4-BE49-F238E27FC236}">
                <a16:creationId xmlns:a16="http://schemas.microsoft.com/office/drawing/2014/main" id="{C3257E5F-6F32-4EDB-8F79-5D4A49BA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5587321"/>
            <a:ext cx="927547" cy="9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E912068-90FD-424B-8638-EAE994575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09" y="5570155"/>
            <a:ext cx="1081731" cy="10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bo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9_TF02804846_TF02804846" id="{C94990DC-43D7-4EDA-AD9F-2CC864971898}" vid="{43BD6323-6600-4C9E-A44A-05BED6317C3C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Schoolbordpresentatie voor het onderwijs (breedbeeld)</Template>
  <TotalTime>0</TotalTime>
  <Words>1122</Words>
  <Application>Microsoft Office PowerPoint</Application>
  <PresentationFormat>Aangepast</PresentationFormat>
  <Paragraphs>253</Paragraphs>
  <Slides>48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4" baseType="lpstr">
      <vt:lpstr>Abadi</vt:lpstr>
      <vt:lpstr>Amasis MT Pro</vt:lpstr>
      <vt:lpstr>Arial</vt:lpstr>
      <vt:lpstr>Consolas</vt:lpstr>
      <vt:lpstr>Corbel</vt:lpstr>
      <vt:lpstr>Schoolbord 16x9</vt:lpstr>
      <vt:lpstr>LE GRAND PUB QUIZ FRANÇAIS </vt:lpstr>
      <vt:lpstr>PREMIÈRE MANCHE </vt:lpstr>
      <vt:lpstr>PREMIÈRE QUESTION</vt:lpstr>
      <vt:lpstr>DEUXIÈME QUESTION </vt:lpstr>
      <vt:lpstr>TROISIÈME QUESTION</vt:lpstr>
      <vt:lpstr>QUATRIÈME QUESTION</vt:lpstr>
      <vt:lpstr>CINQUIÈME QUESTION</vt:lpstr>
      <vt:lpstr>SIXIÈME QUESTION</vt:lpstr>
      <vt:lpstr>SEPTIÈME QUESTION</vt:lpstr>
      <vt:lpstr>HUITIÈME QUESTION</vt:lpstr>
      <vt:lpstr>NEUVIÈME QUESTION</vt:lpstr>
      <vt:lpstr>DIXIÈME QUESTION</vt:lpstr>
      <vt:lpstr>DEUXIÈME MANCHE </vt:lpstr>
      <vt:lpstr>PREMIÈRE QUESTION</vt:lpstr>
      <vt:lpstr>DEUXIÈME QUESTION </vt:lpstr>
      <vt:lpstr>TROISIÈME QUESTION</vt:lpstr>
      <vt:lpstr>QUATRIÈME QUESTION</vt:lpstr>
      <vt:lpstr>CINQUIÈME QUESTION</vt:lpstr>
      <vt:lpstr>SIXIÈME QUESTION</vt:lpstr>
      <vt:lpstr>SEPTIÈME QUESTION</vt:lpstr>
      <vt:lpstr>TROISIÈME MANCHE </vt:lpstr>
      <vt:lpstr>PREMIÈRE QUESTION</vt:lpstr>
      <vt:lpstr>DEUXIÈME QUESTION</vt:lpstr>
      <vt:lpstr>TROISIÈME QUESTION</vt:lpstr>
      <vt:lpstr>QUATRIÈME QUESTION</vt:lpstr>
      <vt:lpstr>CINQUIÈME QUESTION</vt:lpstr>
      <vt:lpstr>SIXIÈME QUESTION</vt:lpstr>
      <vt:lpstr>SEPTIÈME QUESTION</vt:lpstr>
      <vt:lpstr>HUITIÈME QUESTION </vt:lpstr>
      <vt:lpstr>NEUVIÈME QUESTION</vt:lpstr>
      <vt:lpstr>DIXIÈME QUESTION</vt:lpstr>
      <vt:lpstr>ONZIÈME QUESTION</vt:lpstr>
      <vt:lpstr>DOUZIÈME QUESTION </vt:lpstr>
      <vt:lpstr>QUATRIÈME MANCHE </vt:lpstr>
      <vt:lpstr>Notez les quatre noms de ces personnes célèbres en France</vt:lpstr>
      <vt:lpstr>Qui sont ces personnes connues en France?   Notez leurs noms. </vt:lpstr>
      <vt:lpstr>C’est qui sur la photo?   Notez encore une dernière fois les quatre noms.</vt:lpstr>
      <vt:lpstr>CINQUIÈME MANCHE </vt:lpstr>
      <vt:lpstr>PREMIÈRE QUESTION</vt:lpstr>
      <vt:lpstr>DEUXIÈME QUESTION</vt:lpstr>
      <vt:lpstr>TROISIÈME QUESTION</vt:lpstr>
      <vt:lpstr>QUATRIÈME QUESTION</vt:lpstr>
      <vt:lpstr>CINQUIÈME QUESTION</vt:lpstr>
      <vt:lpstr>SIXIÈME QUESTION</vt:lpstr>
      <vt:lpstr>SEPTIÈME QUESTION</vt:lpstr>
      <vt:lpstr>HUITIÈME QUESTION</vt:lpstr>
      <vt:lpstr>UN PETIT INSTANT S’IL VOUS PLAIT…</vt:lpstr>
      <vt:lpstr>L’ÉQUIPE GAGNANTE EST...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GRAND PUB QUIZ FRANÇAIS</dc:title>
  <dc:creator>Floor Krijnen</dc:creator>
  <cp:lastModifiedBy>Twan Geerts</cp:lastModifiedBy>
  <cp:revision>51</cp:revision>
  <dcterms:created xsi:type="dcterms:W3CDTF">2022-04-17T11:25:18Z</dcterms:created>
  <dcterms:modified xsi:type="dcterms:W3CDTF">2022-04-21T13:10:59Z</dcterms:modified>
</cp:coreProperties>
</file>