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sldIdLst>
    <p:sldId id="270" r:id="rId2"/>
    <p:sldId id="275" r:id="rId3"/>
    <p:sldId id="276" r:id="rId4"/>
    <p:sldId id="265" r:id="rId5"/>
    <p:sldId id="271" r:id="rId6"/>
    <p:sldId id="267" r:id="rId7"/>
    <p:sldId id="272" r:id="rId8"/>
    <p:sldId id="268" r:id="rId9"/>
    <p:sldId id="273" r:id="rId10"/>
    <p:sldId id="274" r:id="rId11"/>
    <p:sldId id="278" r:id="rId12"/>
    <p:sldId id="277" r:id="rId13"/>
    <p:sldId id="279" r:id="rId14"/>
  </p:sldIdLst>
  <p:sldSz cx="10080625" cy="5670550"/>
  <p:notesSz cx="7559675" cy="10691813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6" d="100"/>
          <a:sy n="126" d="100"/>
        </p:scale>
        <p:origin x="7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8280000" cy="63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nl-BE" sz="2700" b="0" strike="noStrike" spc="-1">
              <a:solidFill>
                <a:srgbClr val="FF66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9000000" cy="188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2400" b="0" strike="noStrike" spc="-1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540000" y="3328200"/>
            <a:ext cx="9000000" cy="188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8280000" cy="63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nl-BE" sz="2700" b="0" strike="noStrike" spc="-1">
              <a:solidFill>
                <a:srgbClr val="FF6600"/>
              </a:solid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4391640" cy="188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2400" b="0" strike="noStrike" spc="-1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151600" y="1260000"/>
            <a:ext cx="4391640" cy="188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2400" b="0" strike="noStrike" spc="-1"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540000" y="3328200"/>
            <a:ext cx="4391640" cy="188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2400" b="0" strike="noStrike" spc="-1"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5151600" y="3328200"/>
            <a:ext cx="4391640" cy="188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8280000" cy="63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nl-BE" sz="2700" b="0" strike="noStrike" spc="-1">
              <a:solidFill>
                <a:srgbClr val="FF66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2897640" cy="188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2400" b="0" strike="noStrike" spc="-1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3583080" y="1260000"/>
            <a:ext cx="2897640" cy="188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2400" b="0" strike="noStrike" spc="-1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6625800" y="1260000"/>
            <a:ext cx="2897640" cy="188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2400" b="0" strike="noStrike" spc="-1"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540000" y="3328200"/>
            <a:ext cx="2897640" cy="188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2400" b="0" strike="noStrike" spc="-1">
              <a:latin typeface="Arial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 type="body"/>
          </p:nvPr>
        </p:nvSpPr>
        <p:spPr>
          <a:xfrm>
            <a:off x="3583080" y="3328200"/>
            <a:ext cx="2897640" cy="188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2400" b="0" strike="noStrike" spc="-1">
              <a:latin typeface="Arial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 type="body"/>
          </p:nvPr>
        </p:nvSpPr>
        <p:spPr>
          <a:xfrm>
            <a:off x="6625800" y="3328200"/>
            <a:ext cx="2897640" cy="188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8280000" cy="63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nl-BE" sz="2700" b="0" strike="noStrike" spc="-1">
              <a:solidFill>
                <a:srgbClr val="FF66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540000" y="1260000"/>
            <a:ext cx="9000000" cy="396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nl-BE" sz="3200" b="0" strike="noStrike" spc="-1">
              <a:highlight>
                <a:srgbClr val="FFFFFF"/>
              </a:highlight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8280000" cy="63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nl-BE" sz="2700" b="0" strike="noStrike" spc="-1">
              <a:solidFill>
                <a:srgbClr val="FF66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9000000" cy="396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8280000" cy="63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nl-BE" sz="2700" b="0" strike="noStrike" spc="-1">
              <a:solidFill>
                <a:srgbClr val="FF66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4391640" cy="396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2400" b="0" strike="noStrike" spc="-1"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5151600" y="1260000"/>
            <a:ext cx="4391640" cy="396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8280000" cy="63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nl-BE" sz="2700" b="0" strike="noStrike" spc="-1">
              <a:solidFill>
                <a:srgbClr val="FF66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540000" y="180000"/>
            <a:ext cx="8280000" cy="2921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nl-BE" sz="3200" b="0" strike="noStrike" spc="-1">
              <a:highlight>
                <a:srgbClr val="FFFFFF"/>
              </a:highlight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8280000" cy="63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nl-BE" sz="2700" b="0" strike="noStrike" spc="-1">
              <a:solidFill>
                <a:srgbClr val="FF6600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4391640" cy="188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24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1600" y="1260000"/>
            <a:ext cx="4391640" cy="396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24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40000" y="3328200"/>
            <a:ext cx="4391640" cy="188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8280000" cy="63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nl-BE" sz="2700" b="0" strike="noStrike" spc="-1">
              <a:solidFill>
                <a:srgbClr val="FF66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4391640" cy="396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24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1600" y="1260000"/>
            <a:ext cx="4391640" cy="188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24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151600" y="3328200"/>
            <a:ext cx="4391640" cy="188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8280000" cy="63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nl-BE" sz="2700" b="0" strike="noStrike" spc="-1">
              <a:solidFill>
                <a:srgbClr val="FF66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4391640" cy="188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24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151600" y="1260000"/>
            <a:ext cx="4391640" cy="188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2400" b="0" strike="noStrike" spc="-1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540000" y="3328200"/>
            <a:ext cx="9000000" cy="188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hthoek 38"/>
          <p:cNvSpPr/>
          <p:nvPr/>
        </p:nvSpPr>
        <p:spPr>
          <a:xfrm>
            <a:off x="0" y="-8640"/>
            <a:ext cx="10080000" cy="906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8280000" cy="63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nl-BE" sz="2700" b="0" strike="noStrike" spc="-1">
                <a:solidFill>
                  <a:srgbClr val="FF66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9000000" cy="396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057"/>
              </a:spcBef>
              <a:buClr>
                <a:srgbClr val="FF6600"/>
              </a:buClr>
              <a:buSzPct val="45000"/>
              <a:buFont typeface="Wingdings" charset="2"/>
              <a:buChar char=""/>
            </a:pPr>
            <a:r>
              <a:rPr lang="nl-BE" sz="24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850"/>
              </a:spcBef>
              <a:buClr>
                <a:srgbClr val="FF6600"/>
              </a:buClr>
              <a:buSzPct val="75000"/>
              <a:buFont typeface="Symbol" charset="2"/>
              <a:buChar char=""/>
            </a:pPr>
            <a:r>
              <a:rPr lang="nl-BE" sz="21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635"/>
              </a:spcBef>
              <a:buClr>
                <a:srgbClr val="FF6600"/>
              </a:buClr>
              <a:buSzPct val="45000"/>
              <a:buFont typeface="Wingdings" charset="2"/>
              <a:buChar char=""/>
            </a:pPr>
            <a:r>
              <a:rPr lang="nl-BE" sz="18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425"/>
              </a:spcBef>
              <a:buClr>
                <a:srgbClr val="FF6600"/>
              </a:buClr>
              <a:buSzPct val="75000"/>
              <a:buFont typeface="Symbol" charset="2"/>
              <a:buChar char=""/>
            </a:pPr>
            <a:r>
              <a:rPr lang="nl-BE" sz="15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13"/>
              </a:spcBef>
              <a:buClr>
                <a:srgbClr val="FF6600"/>
              </a:buClr>
              <a:buSzPct val="45000"/>
              <a:buFont typeface="Wingdings" charset="2"/>
              <a:buChar char=""/>
            </a:pPr>
            <a:r>
              <a:rPr lang="nl-BE" sz="15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13"/>
              </a:spcBef>
              <a:buClr>
                <a:srgbClr val="FF6600"/>
              </a:buClr>
              <a:buSzPct val="45000"/>
              <a:buFont typeface="Wingdings" charset="2"/>
              <a:buChar char=""/>
            </a:pPr>
            <a:r>
              <a:rPr lang="nl-BE" sz="15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13"/>
              </a:spcBef>
              <a:buClr>
                <a:srgbClr val="FF6600"/>
              </a:buClr>
              <a:buSzPct val="45000"/>
              <a:buFont typeface="Wingdings" charset="2"/>
              <a:buChar char=""/>
            </a:pPr>
            <a:r>
              <a:rPr lang="nl-BE" sz="1500" b="0" strike="noStrike" spc="-1">
                <a:latin typeface="Arial"/>
              </a:rPr>
              <a:t>Seventh Outline Level</a:t>
            </a:r>
          </a:p>
        </p:txBody>
      </p:sp>
      <p:pic>
        <p:nvPicPr>
          <p:cNvPr id="42" name="Afbeelding 41"/>
          <p:cNvPicPr/>
          <p:nvPr/>
        </p:nvPicPr>
        <p:blipFill>
          <a:blip r:embed="rId14"/>
          <a:stretch/>
        </p:blipFill>
        <p:spPr>
          <a:xfrm>
            <a:off x="8820000" y="90000"/>
            <a:ext cx="756000" cy="720000"/>
          </a:xfrm>
          <a:prstGeom prst="rect">
            <a:avLst/>
          </a:prstGeom>
          <a:ln w="25200">
            <a:noFill/>
          </a:ln>
        </p:spPr>
      </p:pic>
      <p:pic>
        <p:nvPicPr>
          <p:cNvPr id="43" name="Afbeelding 42"/>
          <p:cNvPicPr/>
          <p:nvPr/>
        </p:nvPicPr>
        <p:blipFill>
          <a:blip r:embed="rId15"/>
          <a:stretch/>
        </p:blipFill>
        <p:spPr>
          <a:xfrm>
            <a:off x="180000" y="5220000"/>
            <a:ext cx="9720000" cy="180000"/>
          </a:xfrm>
          <a:prstGeom prst="rect">
            <a:avLst/>
          </a:prstGeom>
          <a:ln w="2520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moiki.fr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C1586AAA-C46A-4A60-9CEC-D8D9ED1953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83695" cy="5670550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22561B69-4A1D-44EE-A22E-3E2D3915881E}"/>
              </a:ext>
            </a:extLst>
          </p:cNvPr>
          <p:cNvSpPr txBox="1"/>
          <p:nvPr/>
        </p:nvSpPr>
        <p:spPr>
          <a:xfrm>
            <a:off x="5114441" y="836908"/>
            <a:ext cx="427753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latin typeface="Archicoco" panose="020B0A04020102020204" pitchFamily="34" charset="0"/>
              </a:rPr>
              <a:t>Le jeu d’évasion</a:t>
            </a:r>
          </a:p>
          <a:p>
            <a:r>
              <a:rPr lang="fr-FR" sz="3600" dirty="0">
                <a:latin typeface="Archicoco" panose="020B0A04020102020204" pitchFamily="34" charset="0"/>
              </a:rPr>
              <a:t>en cours de FLE</a:t>
            </a:r>
          </a:p>
          <a:p>
            <a:endParaRPr lang="fr-FR" sz="3600" dirty="0">
              <a:latin typeface="Archicoco" panose="020B0A04020102020204" pitchFamily="34" charset="0"/>
            </a:endParaRPr>
          </a:p>
          <a:p>
            <a:endParaRPr lang="fr-FR" sz="3600" dirty="0">
              <a:latin typeface="Archicoco" panose="020B0A04020102020204" pitchFamily="34" charset="0"/>
            </a:endParaRPr>
          </a:p>
          <a:p>
            <a:endParaRPr lang="fr-FR" sz="3600" dirty="0">
              <a:latin typeface="Archicoco" panose="020B0A04020102020204" pitchFamily="34" charset="0"/>
            </a:endParaRPr>
          </a:p>
          <a:p>
            <a:endParaRPr lang="fr-FR" sz="3600" dirty="0">
              <a:latin typeface="Archicoco" panose="020B0A04020102020204" pitchFamily="34" charset="0"/>
            </a:endParaRPr>
          </a:p>
          <a:p>
            <a:pPr algn="r"/>
            <a:r>
              <a:rPr lang="fr-FR" sz="2400" dirty="0">
                <a:latin typeface="Archicoco" panose="020B0A04020102020204" pitchFamily="34" charset="0"/>
              </a:rPr>
              <a:t>Giedo Custers</a:t>
            </a:r>
          </a:p>
        </p:txBody>
      </p:sp>
    </p:spTree>
    <p:extLst>
      <p:ext uri="{BB962C8B-B14F-4D97-AF65-F5344CB8AC3E}">
        <p14:creationId xmlns:p14="http://schemas.microsoft.com/office/powerpoint/2010/main" val="2956143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1A9C801B-2A16-4FC0-9BBA-2748D90E7250}"/>
              </a:ext>
            </a:extLst>
          </p:cNvPr>
          <p:cNvSpPr txBox="1"/>
          <p:nvPr/>
        </p:nvSpPr>
        <p:spPr>
          <a:xfrm>
            <a:off x="1513080" y="784080"/>
            <a:ext cx="2086920" cy="1015920"/>
          </a:xfrm>
          <a:prstGeom prst="rect">
            <a:avLst/>
          </a:prstGeom>
          <a:noFill/>
          <a:ln w="25200">
            <a:noFill/>
          </a:ln>
        </p:spPr>
        <p:txBody>
          <a:bodyPr lIns="0" tIns="0" rIns="0" bIns="0">
            <a:noAutofit/>
          </a:bodyPr>
          <a:lstStyle/>
          <a:p>
            <a:r>
              <a:rPr lang="nl-BE" sz="4000" b="1" strike="noStrike" spc="-1" dirty="0">
                <a:solidFill>
                  <a:srgbClr val="000000"/>
                </a:solidFill>
                <a:latin typeface="FredokaOneular"/>
              </a:rPr>
              <a:t>ETAPE 5</a:t>
            </a:r>
            <a:endParaRPr lang="nl-BE" sz="4000" b="1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FF542E6A-DD78-4C99-8ABC-1FAF1898109A}"/>
              </a:ext>
            </a:extLst>
          </p:cNvPr>
          <p:cNvSpPr txBox="1"/>
          <p:nvPr/>
        </p:nvSpPr>
        <p:spPr>
          <a:xfrm>
            <a:off x="449451" y="1837080"/>
            <a:ext cx="3388869" cy="657360"/>
          </a:xfrm>
          <a:prstGeom prst="rect">
            <a:avLst/>
          </a:prstGeom>
          <a:noFill/>
          <a:ln w="25200"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nl-BE" sz="4000" b="0" strike="noStrike" spc="-1" dirty="0" err="1">
                <a:latin typeface="Arial"/>
              </a:rPr>
              <a:t>Jouer</a:t>
            </a:r>
            <a:r>
              <a:rPr lang="nl-BE" sz="4000" b="0" strike="noStrike" spc="-1" dirty="0">
                <a:latin typeface="Arial"/>
              </a:rPr>
              <a:t> </a:t>
            </a:r>
            <a:r>
              <a:rPr lang="nl-BE" sz="4000" b="0" strike="noStrike" spc="-1" dirty="0" err="1">
                <a:latin typeface="Arial"/>
              </a:rPr>
              <a:t>le</a:t>
            </a:r>
            <a:r>
              <a:rPr lang="nl-BE" sz="4000" b="0" strike="noStrike" spc="-1" dirty="0">
                <a:latin typeface="Arial"/>
              </a:rPr>
              <a:t> jeu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D1B495FE-3CC0-4CAF-9FB8-82CFA12B0DB5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3577214" y="976393"/>
            <a:ext cx="5806824" cy="4027741"/>
          </a:xfrm>
          <a:prstGeom prst="rect">
            <a:avLst/>
          </a:prstGeom>
          <a:ln w="25200">
            <a:noFill/>
          </a:ln>
        </p:spPr>
      </p:pic>
    </p:spTree>
    <p:extLst>
      <p:ext uri="{BB962C8B-B14F-4D97-AF65-F5344CB8AC3E}">
        <p14:creationId xmlns:p14="http://schemas.microsoft.com/office/powerpoint/2010/main" val="2628549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7D8F25C1-8E7E-4B9E-9C83-3A27708E8E67}"/>
              </a:ext>
            </a:extLst>
          </p:cNvPr>
          <p:cNvSpPr txBox="1"/>
          <p:nvPr/>
        </p:nvSpPr>
        <p:spPr>
          <a:xfrm>
            <a:off x="1784242" y="1223552"/>
            <a:ext cx="5988157" cy="30525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fr-F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prof est maitre du jeu!!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rôle de </a:t>
            </a:r>
            <a:r>
              <a:rPr lang="fr-FR" sz="2000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facilateur</a:t>
            </a:r>
            <a:r>
              <a:rPr lang="fr-FR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si nécessaire</a:t>
            </a:r>
            <a:endParaRPr lang="fr-F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sz="2000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rntervenir</a:t>
            </a:r>
            <a:r>
              <a:rPr lang="fr-FR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… mais comment?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fr-FR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ider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fr-FR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donner des indices</a:t>
            </a:r>
            <a:endParaRPr lang="fr-F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b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arrêter - finaliser</a:t>
            </a:r>
            <a:r>
              <a:rPr lang="fr-F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B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139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kstvak 136"/>
          <p:cNvSpPr txBox="1"/>
          <p:nvPr/>
        </p:nvSpPr>
        <p:spPr>
          <a:xfrm>
            <a:off x="1513080" y="784080"/>
            <a:ext cx="2086920" cy="1015920"/>
          </a:xfrm>
          <a:prstGeom prst="rect">
            <a:avLst/>
          </a:prstGeom>
          <a:noFill/>
          <a:ln w="25200">
            <a:noFill/>
          </a:ln>
        </p:spPr>
        <p:txBody>
          <a:bodyPr lIns="0" tIns="0" rIns="0" bIns="0">
            <a:noAutofit/>
          </a:bodyPr>
          <a:lstStyle/>
          <a:p>
            <a:r>
              <a:rPr lang="fr-FR" sz="4000" b="1" strike="noStrike" spc="-1" dirty="0">
                <a:solidFill>
                  <a:srgbClr val="000000"/>
                </a:solidFill>
                <a:latin typeface="FredokaOneular"/>
              </a:rPr>
              <a:t>ETAPE 6</a:t>
            </a:r>
            <a:endParaRPr lang="fr-FR" sz="4000" b="1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Vrije vorm: vorm 137"/>
          <p:cNvSpPr/>
          <p:nvPr/>
        </p:nvSpPr>
        <p:spPr>
          <a:xfrm>
            <a:off x="962640" y="7094520"/>
            <a:ext cx="122400" cy="133560"/>
          </a:xfrm>
          <a:custGeom>
            <a:avLst/>
            <a:gdLst/>
            <a:ahLst/>
            <a:cxnLst/>
            <a:rect l="0" t="0" r="r" b="b"/>
            <a:pathLst>
              <a:path w="341" h="372">
                <a:moveTo>
                  <a:pt x="0" y="0"/>
                </a:moveTo>
                <a:lnTo>
                  <a:pt x="0" y="371"/>
                </a:lnTo>
                <a:lnTo>
                  <a:pt x="147" y="371"/>
                </a:lnTo>
                <a:cubicBezTo>
                  <a:pt x="257" y="371"/>
                  <a:pt x="340" y="291"/>
                  <a:pt x="340" y="186"/>
                </a:cubicBezTo>
                <a:cubicBezTo>
                  <a:pt x="340" y="81"/>
                  <a:pt x="258" y="0"/>
                  <a:pt x="149" y="0"/>
                </a:cubicBezTo>
                <a:lnTo>
                  <a:pt x="0" y="0"/>
                </a:lnTo>
                <a:moveTo>
                  <a:pt x="42" y="42"/>
                </a:moveTo>
                <a:lnTo>
                  <a:pt x="148" y="42"/>
                </a:lnTo>
                <a:cubicBezTo>
                  <a:pt x="232" y="42"/>
                  <a:pt x="297" y="104"/>
                  <a:pt x="297" y="186"/>
                </a:cubicBezTo>
                <a:cubicBezTo>
                  <a:pt x="297" y="269"/>
                  <a:pt x="233" y="331"/>
                  <a:pt x="150" y="331"/>
                </a:cubicBezTo>
                <a:lnTo>
                  <a:pt x="42" y="331"/>
                </a:lnTo>
                <a:lnTo>
                  <a:pt x="42" y="42"/>
                </a:lnTo>
                <a:close/>
              </a:path>
            </a:pathLst>
          </a:custGeom>
          <a:solidFill>
            <a:srgbClr val="EFBA0F"/>
          </a:solidFill>
          <a:ln w="25200">
            <a:noFill/>
          </a:ln>
        </p:spPr>
      </p:sp>
      <p:sp>
        <p:nvSpPr>
          <p:cNvPr id="139" name="Tekstvak 138"/>
          <p:cNvSpPr txBox="1"/>
          <p:nvPr/>
        </p:nvSpPr>
        <p:spPr>
          <a:xfrm>
            <a:off x="525145" y="1976565"/>
            <a:ext cx="3502157" cy="1471808"/>
          </a:xfrm>
          <a:prstGeom prst="rect">
            <a:avLst/>
          </a:prstGeom>
          <a:noFill/>
          <a:ln w="25200"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4000" b="0" strike="noStrike" spc="-1" dirty="0">
                <a:latin typeface="Arial"/>
              </a:rPr>
              <a:t>Après le jeu</a:t>
            </a:r>
          </a:p>
        </p:txBody>
      </p:sp>
      <p:sp>
        <p:nvSpPr>
          <p:cNvPr id="140" name="Tekstvak 139"/>
          <p:cNvSpPr txBox="1"/>
          <p:nvPr/>
        </p:nvSpPr>
        <p:spPr>
          <a:xfrm>
            <a:off x="4708441" y="1260000"/>
            <a:ext cx="5249220" cy="235836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5200">
            <a:noFill/>
          </a:ln>
        </p:spPr>
        <p:txBody>
          <a:bodyPr lIns="90000" tIns="45000" rIns="90000" bIns="45000">
            <a:noAutofit/>
          </a:bodyPr>
          <a:lstStyle/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4000" b="0" strike="noStrike" spc="-1" dirty="0">
                <a:latin typeface="Arial"/>
              </a:rPr>
              <a:t>Faire un retour? </a:t>
            </a: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4000" spc="-1" dirty="0">
                <a:latin typeface="Arial"/>
              </a:rPr>
              <a:t>Fiche récapitulative</a:t>
            </a:r>
            <a:endParaRPr lang="fr-FR" sz="4000" b="0" strike="noStrike" spc="-1" dirty="0"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4000" b="0" strike="noStrike" spc="-1" dirty="0">
                <a:latin typeface="Arial"/>
              </a:rPr>
              <a:t>Récompense </a:t>
            </a:r>
          </a:p>
        </p:txBody>
      </p:sp>
      <p:pic>
        <p:nvPicPr>
          <p:cNvPr id="141" name="Afbeelding 140"/>
          <p:cNvPicPr/>
          <p:nvPr/>
        </p:nvPicPr>
        <p:blipFill>
          <a:blip r:embed="rId2"/>
          <a:stretch/>
        </p:blipFill>
        <p:spPr>
          <a:xfrm>
            <a:off x="4708440" y="4362480"/>
            <a:ext cx="871560" cy="857520"/>
          </a:xfrm>
          <a:prstGeom prst="rect">
            <a:avLst/>
          </a:prstGeom>
          <a:ln w="25200">
            <a:noFill/>
          </a:ln>
        </p:spPr>
      </p:pic>
      <p:sp>
        <p:nvSpPr>
          <p:cNvPr id="142" name="Tekstvak 141"/>
          <p:cNvSpPr txBox="1"/>
          <p:nvPr/>
        </p:nvSpPr>
        <p:spPr>
          <a:xfrm>
            <a:off x="5580000" y="4693680"/>
            <a:ext cx="2160000" cy="602280"/>
          </a:xfrm>
          <a:prstGeom prst="rect">
            <a:avLst/>
          </a:prstGeom>
          <a:noFill/>
          <a:ln w="25200"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1800" b="0" strike="noStrike" spc="-1" dirty="0">
                <a:latin typeface="Arial"/>
              </a:rPr>
              <a:t>30 min à 1 heure</a:t>
            </a:r>
          </a:p>
        </p:txBody>
      </p:sp>
    </p:spTree>
    <p:extLst>
      <p:ext uri="{BB962C8B-B14F-4D97-AF65-F5344CB8AC3E}">
        <p14:creationId xmlns:p14="http://schemas.microsoft.com/office/powerpoint/2010/main" val="113920349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hlinkClick r:id="rId2"/>
            <a:extLst>
              <a:ext uri="{FF2B5EF4-FFF2-40B4-BE49-F238E27FC236}">
                <a16:creationId xmlns:a16="http://schemas.microsoft.com/office/drawing/2014/main" id="{B4CCC262-F412-49CE-9BC1-3EEA27DDC7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374" y="515130"/>
            <a:ext cx="8277225" cy="446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040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kstvak 136"/>
          <p:cNvSpPr txBox="1"/>
          <p:nvPr/>
        </p:nvSpPr>
        <p:spPr>
          <a:xfrm>
            <a:off x="1513080" y="784080"/>
            <a:ext cx="2086920" cy="1015920"/>
          </a:xfrm>
          <a:prstGeom prst="rect">
            <a:avLst/>
          </a:prstGeom>
          <a:noFill/>
          <a:ln w="25200">
            <a:noFill/>
          </a:ln>
        </p:spPr>
        <p:txBody>
          <a:bodyPr lIns="0" tIns="0" rIns="0" bIns="0">
            <a:noAutofit/>
          </a:bodyPr>
          <a:lstStyle/>
          <a:p>
            <a:r>
              <a:rPr lang="fr-FR" sz="4000" b="1" strike="noStrike" spc="-1" dirty="0">
                <a:solidFill>
                  <a:srgbClr val="000000"/>
                </a:solidFill>
                <a:latin typeface="FredokaOneular"/>
              </a:rPr>
              <a:t>ETAPE </a:t>
            </a:r>
            <a:r>
              <a:rPr lang="fr-FR" sz="4000" b="1" spc="-1" dirty="0">
                <a:solidFill>
                  <a:srgbClr val="000000"/>
                </a:solidFill>
                <a:latin typeface="FredokaOneular"/>
              </a:rPr>
              <a:t>1</a:t>
            </a:r>
            <a:endParaRPr lang="fr-FR" sz="4000" b="1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Vrije vorm: vorm 137"/>
          <p:cNvSpPr/>
          <p:nvPr/>
        </p:nvSpPr>
        <p:spPr>
          <a:xfrm>
            <a:off x="962640" y="7094520"/>
            <a:ext cx="122400" cy="133560"/>
          </a:xfrm>
          <a:custGeom>
            <a:avLst/>
            <a:gdLst/>
            <a:ahLst/>
            <a:cxnLst/>
            <a:rect l="0" t="0" r="r" b="b"/>
            <a:pathLst>
              <a:path w="341" h="372">
                <a:moveTo>
                  <a:pt x="0" y="0"/>
                </a:moveTo>
                <a:lnTo>
                  <a:pt x="0" y="371"/>
                </a:lnTo>
                <a:lnTo>
                  <a:pt x="147" y="371"/>
                </a:lnTo>
                <a:cubicBezTo>
                  <a:pt x="257" y="371"/>
                  <a:pt x="340" y="291"/>
                  <a:pt x="340" y="186"/>
                </a:cubicBezTo>
                <a:cubicBezTo>
                  <a:pt x="340" y="81"/>
                  <a:pt x="258" y="0"/>
                  <a:pt x="149" y="0"/>
                </a:cubicBezTo>
                <a:lnTo>
                  <a:pt x="0" y="0"/>
                </a:lnTo>
                <a:moveTo>
                  <a:pt x="42" y="42"/>
                </a:moveTo>
                <a:lnTo>
                  <a:pt x="148" y="42"/>
                </a:lnTo>
                <a:cubicBezTo>
                  <a:pt x="232" y="42"/>
                  <a:pt x="297" y="104"/>
                  <a:pt x="297" y="186"/>
                </a:cubicBezTo>
                <a:cubicBezTo>
                  <a:pt x="297" y="269"/>
                  <a:pt x="233" y="331"/>
                  <a:pt x="150" y="331"/>
                </a:cubicBezTo>
                <a:lnTo>
                  <a:pt x="42" y="331"/>
                </a:lnTo>
                <a:lnTo>
                  <a:pt x="42" y="42"/>
                </a:lnTo>
                <a:close/>
              </a:path>
            </a:pathLst>
          </a:custGeom>
          <a:solidFill>
            <a:srgbClr val="EFBA0F"/>
          </a:solidFill>
          <a:ln w="25200">
            <a:noFill/>
          </a:ln>
        </p:spPr>
      </p:sp>
      <p:sp>
        <p:nvSpPr>
          <p:cNvPr id="139" name="Tekstvak 138"/>
          <p:cNvSpPr txBox="1"/>
          <p:nvPr/>
        </p:nvSpPr>
        <p:spPr>
          <a:xfrm>
            <a:off x="674176" y="1933174"/>
            <a:ext cx="3210639" cy="657360"/>
          </a:xfrm>
          <a:prstGeom prst="rect">
            <a:avLst/>
          </a:prstGeom>
          <a:noFill/>
          <a:ln w="25200"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4000" spc="-1" dirty="0">
                <a:latin typeface="Arial"/>
              </a:rPr>
              <a:t>Réfléchissez</a:t>
            </a:r>
            <a:endParaRPr lang="fr-FR" sz="4000" b="0" strike="noStrike" spc="-1" dirty="0">
              <a:latin typeface="Arial"/>
            </a:endParaRPr>
          </a:p>
        </p:txBody>
      </p:sp>
      <p:sp>
        <p:nvSpPr>
          <p:cNvPr id="140" name="Tekstvak 139"/>
          <p:cNvSpPr txBox="1"/>
          <p:nvPr/>
        </p:nvSpPr>
        <p:spPr>
          <a:xfrm>
            <a:off x="4708440" y="1259999"/>
            <a:ext cx="4823018" cy="266107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200">
            <a:noFill/>
          </a:ln>
        </p:spPr>
        <p:txBody>
          <a:bodyPr lIns="90000" tIns="45000" rIns="90000" bIns="45000">
            <a:noAutofit/>
          </a:bodyPr>
          <a:lstStyle/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4000" spc="-1" dirty="0"/>
              <a:t> Un jeu d’évasion?</a:t>
            </a: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4000" spc="-1" dirty="0"/>
              <a:t> Objectifs</a:t>
            </a: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4000" b="0" strike="noStrike" spc="-1" dirty="0">
                <a:latin typeface="Arial"/>
              </a:rPr>
              <a:t> Durée </a:t>
            </a: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4000" spc="-1" dirty="0"/>
              <a:t> Récompenses </a:t>
            </a:r>
            <a:endParaRPr lang="fr-FR" sz="4000" b="0" strike="noStrike" spc="-1" dirty="0">
              <a:latin typeface="Arial"/>
            </a:endParaRPr>
          </a:p>
        </p:txBody>
      </p:sp>
      <p:pic>
        <p:nvPicPr>
          <p:cNvPr id="141" name="Afbeelding 140"/>
          <p:cNvPicPr/>
          <p:nvPr/>
        </p:nvPicPr>
        <p:blipFill>
          <a:blip r:embed="rId2"/>
          <a:stretch/>
        </p:blipFill>
        <p:spPr>
          <a:xfrm>
            <a:off x="4708440" y="4362480"/>
            <a:ext cx="871560" cy="857520"/>
          </a:xfrm>
          <a:prstGeom prst="rect">
            <a:avLst/>
          </a:prstGeom>
          <a:ln w="25200">
            <a:noFill/>
          </a:ln>
        </p:spPr>
      </p:pic>
      <p:sp>
        <p:nvSpPr>
          <p:cNvPr id="142" name="Tekstvak 141"/>
          <p:cNvSpPr txBox="1"/>
          <p:nvPr/>
        </p:nvSpPr>
        <p:spPr>
          <a:xfrm>
            <a:off x="5580000" y="4693680"/>
            <a:ext cx="2160000" cy="602280"/>
          </a:xfrm>
          <a:prstGeom prst="rect">
            <a:avLst/>
          </a:prstGeom>
          <a:noFill/>
          <a:ln w="25200"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1800" b="0" strike="noStrike" spc="-1" dirty="0">
                <a:latin typeface="Arial"/>
              </a:rPr>
              <a:t>1 à 2 heures</a:t>
            </a:r>
          </a:p>
        </p:txBody>
      </p:sp>
    </p:spTree>
    <p:extLst>
      <p:ext uri="{BB962C8B-B14F-4D97-AF65-F5344CB8AC3E}">
        <p14:creationId xmlns:p14="http://schemas.microsoft.com/office/powerpoint/2010/main" val="20328145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64FAB711-68F2-4C7F-8C9F-1125AC582C12}"/>
              </a:ext>
            </a:extLst>
          </p:cNvPr>
          <p:cNvSpPr txBox="1"/>
          <p:nvPr/>
        </p:nvSpPr>
        <p:spPr>
          <a:xfrm>
            <a:off x="3998563" y="1348353"/>
            <a:ext cx="184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FC7ED1D9-FF92-4D24-B484-54FB33881097}"/>
              </a:ext>
            </a:extLst>
          </p:cNvPr>
          <p:cNvSpPr txBox="1"/>
          <p:nvPr/>
        </p:nvSpPr>
        <p:spPr>
          <a:xfrm>
            <a:off x="340963" y="167750"/>
            <a:ext cx="8733295" cy="53350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7188" lvl="1" indent="-28575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fr-FR" sz="20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Pourquoi le jeu d’évasion est l’activité est l’activité la plus pertinente pour réaliser mes objectifs actuels?</a:t>
            </a:r>
          </a:p>
          <a:p>
            <a:pPr marL="357188" lvl="1" indent="-285750">
              <a:lnSpc>
                <a:spcPct val="107000"/>
              </a:lnSpc>
              <a:buFont typeface="Wingdings" panose="05000000000000000000" pitchFamily="2" charset="2"/>
              <a:buChar char="v"/>
            </a:pPr>
            <a:endParaRPr lang="fr-FR" sz="1200" dirty="0"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28575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fr-FR" sz="20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objectifs</a:t>
            </a:r>
            <a:r>
              <a:rPr lang="fr-FR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fr-FR" sz="16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ocabulaire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fr-FR" sz="16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rammaire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fr-FR" sz="16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civilisation 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fr-FR" sz="16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révision 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fr-FR" sz="16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activité cadeau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fr-FR" sz="16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  </a:t>
            </a:r>
            <a:endParaRPr lang="fr-FR" sz="14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1" indent="-3429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fr-FR" sz="20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Quelle est la durée du jeu?</a:t>
            </a:r>
          </a:p>
          <a:p>
            <a:pPr marL="1257300" lvl="3" indent="-342900">
              <a:buFont typeface="Wingdings" panose="05000000000000000000" pitchFamily="2" charset="2"/>
              <a:buChar char="Ø"/>
            </a:pPr>
            <a:r>
              <a:rPr lang="fr-FR" sz="1600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une heure de cours?</a:t>
            </a:r>
          </a:p>
          <a:p>
            <a:pPr marL="1257300" lvl="3" indent="-342900">
              <a:buFont typeface="Wingdings" panose="05000000000000000000" pitchFamily="2" charset="2"/>
              <a:buChar char="Ø"/>
            </a:pPr>
            <a:r>
              <a:rPr lang="fr-FR" sz="1600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fr-FR" sz="16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lus?</a:t>
            </a:r>
          </a:p>
          <a:p>
            <a:pPr marL="1257300" lvl="3" indent="-342900">
              <a:buFont typeface="Wingdings" panose="05000000000000000000" pitchFamily="2" charset="2"/>
              <a:buChar char="Ø"/>
            </a:pPr>
            <a:r>
              <a:rPr lang="fr-FR" sz="1600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moins?</a:t>
            </a:r>
          </a:p>
          <a:p>
            <a:pPr marL="357188" lvl="1" indent="-285750">
              <a:lnSpc>
                <a:spcPct val="107000"/>
              </a:lnSpc>
              <a:buFont typeface="Wingdings" panose="05000000000000000000" pitchFamily="2" charset="2"/>
              <a:buChar char="v"/>
            </a:pPr>
            <a:endParaRPr lang="fr-FR" sz="1200" dirty="0"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28575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fr-FR" sz="20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récompense </a:t>
            </a:r>
            <a:r>
              <a:rPr lang="fr-FR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activité cadeau … film … chanson … </a:t>
            </a:r>
            <a:endParaRPr lang="fr-FR" sz="1600" dirty="0"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magazine …  </a:t>
            </a:r>
            <a:endParaRPr lang="fr-FR" sz="1600" dirty="0"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fr-FR" sz="16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diplôme </a:t>
            </a:r>
          </a:p>
          <a:p>
            <a:pPr marL="1257300" lvl="3" indent="-342900">
              <a:buFont typeface="Wingdings" panose="05000000000000000000" pitchFamily="2" charset="2"/>
              <a:buChar char="Ø"/>
            </a:pPr>
            <a:endParaRPr lang="fr-FR" sz="1600" dirty="0"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097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kstvak 123"/>
          <p:cNvSpPr txBox="1"/>
          <p:nvPr/>
        </p:nvSpPr>
        <p:spPr>
          <a:xfrm>
            <a:off x="1513080" y="784080"/>
            <a:ext cx="2086920" cy="1015920"/>
          </a:xfrm>
          <a:prstGeom prst="rect">
            <a:avLst/>
          </a:prstGeom>
          <a:noFill/>
          <a:ln w="25200">
            <a:noFill/>
          </a:ln>
        </p:spPr>
        <p:txBody>
          <a:bodyPr lIns="0" tIns="0" rIns="0" bIns="0">
            <a:noAutofit/>
          </a:bodyPr>
          <a:lstStyle/>
          <a:p>
            <a:r>
              <a:rPr lang="nl-BE" sz="4000" b="1" strike="noStrike" spc="-1" dirty="0">
                <a:solidFill>
                  <a:srgbClr val="000000"/>
                </a:solidFill>
                <a:latin typeface="FredokaOneular"/>
              </a:rPr>
              <a:t>ETAPE 2</a:t>
            </a:r>
            <a:endParaRPr lang="nl-BE" sz="4000" b="1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Vrije vorm: vorm 124"/>
          <p:cNvSpPr/>
          <p:nvPr/>
        </p:nvSpPr>
        <p:spPr>
          <a:xfrm>
            <a:off x="962640" y="7094520"/>
            <a:ext cx="122400" cy="133560"/>
          </a:xfrm>
          <a:custGeom>
            <a:avLst/>
            <a:gdLst/>
            <a:ahLst/>
            <a:cxnLst/>
            <a:rect l="0" t="0" r="r" b="b"/>
            <a:pathLst>
              <a:path w="341" h="372">
                <a:moveTo>
                  <a:pt x="0" y="0"/>
                </a:moveTo>
                <a:lnTo>
                  <a:pt x="0" y="371"/>
                </a:lnTo>
                <a:lnTo>
                  <a:pt x="147" y="371"/>
                </a:lnTo>
                <a:cubicBezTo>
                  <a:pt x="257" y="371"/>
                  <a:pt x="340" y="291"/>
                  <a:pt x="340" y="186"/>
                </a:cubicBezTo>
                <a:cubicBezTo>
                  <a:pt x="340" y="81"/>
                  <a:pt x="258" y="0"/>
                  <a:pt x="149" y="0"/>
                </a:cubicBezTo>
                <a:lnTo>
                  <a:pt x="0" y="0"/>
                </a:lnTo>
                <a:moveTo>
                  <a:pt x="42" y="42"/>
                </a:moveTo>
                <a:lnTo>
                  <a:pt x="148" y="42"/>
                </a:lnTo>
                <a:cubicBezTo>
                  <a:pt x="232" y="42"/>
                  <a:pt x="297" y="104"/>
                  <a:pt x="297" y="186"/>
                </a:cubicBezTo>
                <a:cubicBezTo>
                  <a:pt x="297" y="269"/>
                  <a:pt x="233" y="331"/>
                  <a:pt x="150" y="331"/>
                </a:cubicBezTo>
                <a:lnTo>
                  <a:pt x="42" y="331"/>
                </a:lnTo>
                <a:lnTo>
                  <a:pt x="42" y="42"/>
                </a:lnTo>
                <a:close/>
              </a:path>
            </a:pathLst>
          </a:custGeom>
          <a:solidFill>
            <a:srgbClr val="EFBA0F"/>
          </a:solidFill>
          <a:ln w="25200">
            <a:noFill/>
          </a:ln>
        </p:spPr>
      </p:sp>
      <p:sp>
        <p:nvSpPr>
          <p:cNvPr id="126" name="Tekstvak 125"/>
          <p:cNvSpPr txBox="1"/>
          <p:nvPr/>
        </p:nvSpPr>
        <p:spPr>
          <a:xfrm>
            <a:off x="294468" y="1837079"/>
            <a:ext cx="4192932" cy="2649679"/>
          </a:xfrm>
          <a:prstGeom prst="rect">
            <a:avLst/>
          </a:prstGeom>
          <a:noFill/>
          <a:ln w="25200"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nl-BE" sz="4000" b="0" strike="noStrike" spc="-1" dirty="0" err="1">
                <a:latin typeface="Arial"/>
              </a:rPr>
              <a:t>Créer</a:t>
            </a:r>
            <a:r>
              <a:rPr lang="nl-BE" sz="4000" b="0" strike="noStrike" spc="-1" dirty="0">
                <a:latin typeface="Arial"/>
              </a:rPr>
              <a:t> </a:t>
            </a:r>
            <a:r>
              <a:rPr lang="nl-BE" sz="4000" b="0" strike="noStrike" spc="-1" dirty="0" err="1">
                <a:latin typeface="Arial"/>
              </a:rPr>
              <a:t>le</a:t>
            </a:r>
            <a:r>
              <a:rPr lang="nl-BE" sz="4000" b="0" strike="noStrike" spc="-1" dirty="0">
                <a:latin typeface="Arial"/>
              </a:rPr>
              <a:t> scénario (</a:t>
            </a:r>
            <a:r>
              <a:rPr lang="nl-BE" sz="4000" b="0" strike="noStrike" spc="-1" dirty="0" err="1">
                <a:latin typeface="Arial"/>
              </a:rPr>
              <a:t>l’histoire</a:t>
            </a:r>
            <a:r>
              <a:rPr lang="nl-BE" sz="4000" b="0" strike="noStrike" spc="-1" dirty="0">
                <a:latin typeface="Arial"/>
              </a:rPr>
              <a:t>)</a:t>
            </a:r>
          </a:p>
        </p:txBody>
      </p:sp>
      <p:sp>
        <p:nvSpPr>
          <p:cNvPr id="127" name="Tekstvak 126"/>
          <p:cNvSpPr txBox="1"/>
          <p:nvPr/>
        </p:nvSpPr>
        <p:spPr>
          <a:xfrm>
            <a:off x="5467972" y="1656095"/>
            <a:ext cx="3649680" cy="235836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5200">
            <a:noFill/>
          </a:ln>
        </p:spPr>
        <p:txBody>
          <a:bodyPr lIns="90000" tIns="45000" rIns="90000" bIns="45000">
            <a:noAutofit/>
          </a:bodyPr>
          <a:lstStyle/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BE" sz="4000" b="0" strike="noStrike" spc="-1" dirty="0" err="1">
                <a:latin typeface="Arial"/>
              </a:rPr>
              <a:t>Introduction</a:t>
            </a:r>
            <a:endParaRPr lang="nl-BE" sz="4000" b="0" strike="noStrike" spc="-1" dirty="0"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BE" sz="4000" b="0" strike="noStrike" spc="-1" dirty="0" err="1">
                <a:latin typeface="Arial"/>
              </a:rPr>
              <a:t>Début</a:t>
            </a:r>
            <a:endParaRPr lang="nl-BE" sz="4000" b="0" strike="noStrike" spc="-1" dirty="0"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BE" sz="4000" b="0" strike="noStrike" spc="-1" dirty="0">
                <a:latin typeface="Arial"/>
              </a:rPr>
              <a:t>Milieu</a:t>
            </a: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BE" sz="4000" b="0" strike="noStrike" spc="-1" dirty="0">
                <a:latin typeface="Arial"/>
              </a:rPr>
              <a:t>Fin</a:t>
            </a:r>
          </a:p>
        </p:txBody>
      </p:sp>
      <p:pic>
        <p:nvPicPr>
          <p:cNvPr id="128" name="Afbeelding 127"/>
          <p:cNvPicPr/>
          <p:nvPr/>
        </p:nvPicPr>
        <p:blipFill>
          <a:blip r:embed="rId2"/>
          <a:stretch/>
        </p:blipFill>
        <p:spPr>
          <a:xfrm>
            <a:off x="4708440" y="4362480"/>
            <a:ext cx="871560" cy="857520"/>
          </a:xfrm>
          <a:prstGeom prst="rect">
            <a:avLst/>
          </a:prstGeom>
          <a:ln w="25200">
            <a:noFill/>
          </a:ln>
        </p:spPr>
      </p:pic>
      <p:sp>
        <p:nvSpPr>
          <p:cNvPr id="129" name="Tekstvak 128"/>
          <p:cNvSpPr txBox="1"/>
          <p:nvPr/>
        </p:nvSpPr>
        <p:spPr>
          <a:xfrm>
            <a:off x="5580000" y="4693680"/>
            <a:ext cx="1440000" cy="346320"/>
          </a:xfrm>
          <a:prstGeom prst="rect">
            <a:avLst/>
          </a:prstGeom>
          <a:noFill/>
          <a:ln w="25200"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nl-BE" sz="1800" b="0" strike="noStrike" spc="-1">
                <a:latin typeface="Arial"/>
              </a:rPr>
              <a:t>45 minutes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64FAB711-68F2-4C7F-8C9F-1125AC582C12}"/>
              </a:ext>
            </a:extLst>
          </p:cNvPr>
          <p:cNvSpPr txBox="1"/>
          <p:nvPr/>
        </p:nvSpPr>
        <p:spPr>
          <a:xfrm>
            <a:off x="3998563" y="1348353"/>
            <a:ext cx="184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FC7ED1D9-FF92-4D24-B484-54FB33881097}"/>
              </a:ext>
            </a:extLst>
          </p:cNvPr>
          <p:cNvSpPr txBox="1"/>
          <p:nvPr/>
        </p:nvSpPr>
        <p:spPr>
          <a:xfrm>
            <a:off x="2131017" y="457201"/>
            <a:ext cx="4936210" cy="44970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fr-FR" sz="20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quel scénario?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Recherche à effectuer?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Thématique?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fr-FR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istorique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fr-FR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’histoire d’un livre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situation dangereuse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fantastique 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br>
              <a:rPr lang="fr-FR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dirty="0"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fr-FR" sz="20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introduction 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lettre de mission? 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capsule vidéo? 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Introduction narrative? </a:t>
            </a:r>
            <a:endParaRPr lang="fr-FR" sz="16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315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kstvak 130"/>
          <p:cNvSpPr txBox="1"/>
          <p:nvPr/>
        </p:nvSpPr>
        <p:spPr>
          <a:xfrm>
            <a:off x="1513080" y="784080"/>
            <a:ext cx="2086920" cy="1015920"/>
          </a:xfrm>
          <a:prstGeom prst="rect">
            <a:avLst/>
          </a:prstGeom>
          <a:noFill/>
          <a:ln w="25200">
            <a:noFill/>
          </a:ln>
        </p:spPr>
        <p:txBody>
          <a:bodyPr lIns="0" tIns="0" rIns="0" bIns="0">
            <a:noAutofit/>
          </a:bodyPr>
          <a:lstStyle/>
          <a:p>
            <a:r>
              <a:rPr lang="fr-FR" sz="4000" b="1" strike="noStrike" spc="-1" dirty="0">
                <a:solidFill>
                  <a:srgbClr val="000000"/>
                </a:solidFill>
                <a:latin typeface="FredokaOneular"/>
              </a:rPr>
              <a:t>ETAPE 3</a:t>
            </a:r>
            <a:endParaRPr lang="fr-FR" sz="4000" b="1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2" name="Vrije vorm: vorm 131"/>
          <p:cNvSpPr/>
          <p:nvPr/>
        </p:nvSpPr>
        <p:spPr>
          <a:xfrm>
            <a:off x="962640" y="7094520"/>
            <a:ext cx="122400" cy="133560"/>
          </a:xfrm>
          <a:custGeom>
            <a:avLst/>
            <a:gdLst/>
            <a:ahLst/>
            <a:cxnLst/>
            <a:rect l="0" t="0" r="r" b="b"/>
            <a:pathLst>
              <a:path w="341" h="372">
                <a:moveTo>
                  <a:pt x="0" y="0"/>
                </a:moveTo>
                <a:lnTo>
                  <a:pt x="0" y="371"/>
                </a:lnTo>
                <a:lnTo>
                  <a:pt x="147" y="371"/>
                </a:lnTo>
                <a:cubicBezTo>
                  <a:pt x="257" y="371"/>
                  <a:pt x="340" y="291"/>
                  <a:pt x="340" y="186"/>
                </a:cubicBezTo>
                <a:cubicBezTo>
                  <a:pt x="340" y="81"/>
                  <a:pt x="258" y="0"/>
                  <a:pt x="149" y="0"/>
                </a:cubicBezTo>
                <a:lnTo>
                  <a:pt x="0" y="0"/>
                </a:lnTo>
                <a:moveTo>
                  <a:pt x="42" y="42"/>
                </a:moveTo>
                <a:lnTo>
                  <a:pt x="148" y="42"/>
                </a:lnTo>
                <a:cubicBezTo>
                  <a:pt x="232" y="42"/>
                  <a:pt x="297" y="104"/>
                  <a:pt x="297" y="186"/>
                </a:cubicBezTo>
                <a:cubicBezTo>
                  <a:pt x="297" y="269"/>
                  <a:pt x="233" y="331"/>
                  <a:pt x="150" y="331"/>
                </a:cubicBezTo>
                <a:lnTo>
                  <a:pt x="42" y="331"/>
                </a:lnTo>
                <a:lnTo>
                  <a:pt x="42" y="42"/>
                </a:lnTo>
                <a:close/>
              </a:path>
            </a:pathLst>
          </a:custGeom>
          <a:solidFill>
            <a:srgbClr val="EFBA0F"/>
          </a:solidFill>
          <a:ln w="25200">
            <a:noFill/>
          </a:ln>
        </p:spPr>
      </p:sp>
      <p:sp>
        <p:nvSpPr>
          <p:cNvPr id="133" name="Tekstvak 132"/>
          <p:cNvSpPr txBox="1"/>
          <p:nvPr/>
        </p:nvSpPr>
        <p:spPr>
          <a:xfrm>
            <a:off x="1034640" y="1837080"/>
            <a:ext cx="3058200" cy="657360"/>
          </a:xfrm>
          <a:prstGeom prst="rect">
            <a:avLst/>
          </a:prstGeom>
          <a:noFill/>
          <a:ln w="25200"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4000" b="0" strike="noStrike" spc="-1" dirty="0">
                <a:latin typeface="Arial"/>
              </a:rPr>
              <a:t>Créer les énigmes</a:t>
            </a:r>
          </a:p>
        </p:txBody>
      </p:sp>
      <p:sp>
        <p:nvSpPr>
          <p:cNvPr id="134" name="Tekstvak 133"/>
          <p:cNvSpPr txBox="1"/>
          <p:nvPr/>
        </p:nvSpPr>
        <p:spPr>
          <a:xfrm>
            <a:off x="5219999" y="1260000"/>
            <a:ext cx="3676027" cy="235836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5200">
            <a:noFill/>
          </a:ln>
        </p:spPr>
        <p:txBody>
          <a:bodyPr lIns="90000" tIns="45000" rIns="90000" bIns="45000">
            <a:noAutofit/>
          </a:bodyPr>
          <a:lstStyle/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4000" b="0" strike="noStrike" spc="-1" dirty="0">
                <a:latin typeface="Arial"/>
              </a:rPr>
              <a:t>Objectifs !!</a:t>
            </a: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4000" b="0" strike="noStrike" spc="-1" dirty="0">
                <a:latin typeface="Arial"/>
              </a:rPr>
              <a:t>Niveau </a:t>
            </a: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4000" b="0" strike="noStrike" spc="-1" dirty="0">
                <a:latin typeface="Arial"/>
              </a:rPr>
              <a:t>Variations </a:t>
            </a: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4000" b="0" strike="noStrike" spc="-1" dirty="0">
                <a:latin typeface="Arial"/>
              </a:rPr>
              <a:t>Entreliées?</a:t>
            </a:r>
          </a:p>
        </p:txBody>
      </p:sp>
      <p:pic>
        <p:nvPicPr>
          <p:cNvPr id="135" name="Afbeelding 134"/>
          <p:cNvPicPr/>
          <p:nvPr/>
        </p:nvPicPr>
        <p:blipFill>
          <a:blip r:embed="rId2"/>
          <a:stretch/>
        </p:blipFill>
        <p:spPr>
          <a:xfrm>
            <a:off x="4708440" y="4362480"/>
            <a:ext cx="871560" cy="857520"/>
          </a:xfrm>
          <a:prstGeom prst="rect">
            <a:avLst/>
          </a:prstGeom>
          <a:ln w="25200">
            <a:noFill/>
          </a:ln>
        </p:spPr>
      </p:pic>
      <p:sp>
        <p:nvSpPr>
          <p:cNvPr id="136" name="Tekstvak 135"/>
          <p:cNvSpPr txBox="1"/>
          <p:nvPr/>
        </p:nvSpPr>
        <p:spPr>
          <a:xfrm>
            <a:off x="5580000" y="4693680"/>
            <a:ext cx="1980000" cy="602280"/>
          </a:xfrm>
          <a:prstGeom prst="rect">
            <a:avLst/>
          </a:prstGeom>
          <a:noFill/>
          <a:ln w="25200"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1800" b="0" strike="noStrike" spc="-1" dirty="0">
                <a:latin typeface="Arial"/>
              </a:rPr>
              <a:t>75 à 120 minutes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7D8F25C1-8E7E-4B9E-9C83-3A27708E8E67}"/>
              </a:ext>
            </a:extLst>
          </p:cNvPr>
          <p:cNvSpPr txBox="1"/>
          <p:nvPr/>
        </p:nvSpPr>
        <p:spPr>
          <a:xfrm>
            <a:off x="2187198" y="495131"/>
            <a:ext cx="5988157" cy="48376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Quelles connaissances sont nécessaires?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ulturel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fr-F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ocabulaire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éléments de langue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 éléments inconnus?</a:t>
            </a:r>
            <a:br>
              <a:rPr lang="fr-FR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typologie d’énigmes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mots croisés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fr-F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ots caché</a:t>
            </a: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fr-F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ébus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jeu d’observation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jeu de codage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puzzle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questions simples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recherches (en ligne, sur papier, …)</a:t>
            </a:r>
            <a:br>
              <a:rPr lang="fr-FR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fr-FR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ariation!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B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879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kstvak 136"/>
          <p:cNvSpPr txBox="1"/>
          <p:nvPr/>
        </p:nvSpPr>
        <p:spPr>
          <a:xfrm>
            <a:off x="1513080" y="784080"/>
            <a:ext cx="2086920" cy="1015920"/>
          </a:xfrm>
          <a:prstGeom prst="rect">
            <a:avLst/>
          </a:prstGeom>
          <a:noFill/>
          <a:ln w="25200">
            <a:noFill/>
          </a:ln>
        </p:spPr>
        <p:txBody>
          <a:bodyPr lIns="0" tIns="0" rIns="0" bIns="0">
            <a:noAutofit/>
          </a:bodyPr>
          <a:lstStyle/>
          <a:p>
            <a:r>
              <a:rPr lang="fr-FR" sz="4000" b="1" strike="noStrike" spc="-1" dirty="0">
                <a:solidFill>
                  <a:srgbClr val="000000"/>
                </a:solidFill>
                <a:latin typeface="FredokaOneular"/>
              </a:rPr>
              <a:t>ETAPE 4</a:t>
            </a:r>
            <a:endParaRPr lang="fr-FR" sz="4000" b="1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Vrije vorm: vorm 137"/>
          <p:cNvSpPr/>
          <p:nvPr/>
        </p:nvSpPr>
        <p:spPr>
          <a:xfrm>
            <a:off x="962640" y="7094520"/>
            <a:ext cx="122400" cy="133560"/>
          </a:xfrm>
          <a:custGeom>
            <a:avLst/>
            <a:gdLst/>
            <a:ahLst/>
            <a:cxnLst/>
            <a:rect l="0" t="0" r="r" b="b"/>
            <a:pathLst>
              <a:path w="341" h="372">
                <a:moveTo>
                  <a:pt x="0" y="0"/>
                </a:moveTo>
                <a:lnTo>
                  <a:pt x="0" y="371"/>
                </a:lnTo>
                <a:lnTo>
                  <a:pt x="147" y="371"/>
                </a:lnTo>
                <a:cubicBezTo>
                  <a:pt x="257" y="371"/>
                  <a:pt x="340" y="291"/>
                  <a:pt x="340" y="186"/>
                </a:cubicBezTo>
                <a:cubicBezTo>
                  <a:pt x="340" y="81"/>
                  <a:pt x="258" y="0"/>
                  <a:pt x="149" y="0"/>
                </a:cubicBezTo>
                <a:lnTo>
                  <a:pt x="0" y="0"/>
                </a:lnTo>
                <a:moveTo>
                  <a:pt x="42" y="42"/>
                </a:moveTo>
                <a:lnTo>
                  <a:pt x="148" y="42"/>
                </a:lnTo>
                <a:cubicBezTo>
                  <a:pt x="232" y="42"/>
                  <a:pt x="297" y="104"/>
                  <a:pt x="297" y="186"/>
                </a:cubicBezTo>
                <a:cubicBezTo>
                  <a:pt x="297" y="269"/>
                  <a:pt x="233" y="331"/>
                  <a:pt x="150" y="331"/>
                </a:cubicBezTo>
                <a:lnTo>
                  <a:pt x="42" y="331"/>
                </a:lnTo>
                <a:lnTo>
                  <a:pt x="42" y="42"/>
                </a:lnTo>
                <a:close/>
              </a:path>
            </a:pathLst>
          </a:custGeom>
          <a:solidFill>
            <a:srgbClr val="EFBA0F"/>
          </a:solidFill>
          <a:ln w="25200">
            <a:noFill/>
          </a:ln>
        </p:spPr>
      </p:sp>
      <p:sp>
        <p:nvSpPr>
          <p:cNvPr id="139" name="Tekstvak 138"/>
          <p:cNvSpPr txBox="1"/>
          <p:nvPr/>
        </p:nvSpPr>
        <p:spPr>
          <a:xfrm>
            <a:off x="525145" y="1976565"/>
            <a:ext cx="3502157" cy="1471808"/>
          </a:xfrm>
          <a:prstGeom prst="rect">
            <a:avLst/>
          </a:prstGeom>
          <a:noFill/>
          <a:ln w="25200"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4000" b="0" strike="noStrike" spc="-1" dirty="0">
                <a:latin typeface="Arial"/>
              </a:rPr>
              <a:t>Matérialisation du jeu</a:t>
            </a:r>
          </a:p>
        </p:txBody>
      </p:sp>
      <p:sp>
        <p:nvSpPr>
          <p:cNvPr id="140" name="Tekstvak 139"/>
          <p:cNvSpPr txBox="1"/>
          <p:nvPr/>
        </p:nvSpPr>
        <p:spPr>
          <a:xfrm>
            <a:off x="5220000" y="1260000"/>
            <a:ext cx="4335480" cy="235836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5200">
            <a:noFill/>
          </a:ln>
        </p:spPr>
        <p:txBody>
          <a:bodyPr lIns="90000" tIns="45000" rIns="90000" bIns="45000">
            <a:noAutofit/>
          </a:bodyPr>
          <a:lstStyle/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4000" b="0" strike="noStrike" spc="-1" dirty="0">
                <a:latin typeface="Arial"/>
              </a:rPr>
              <a:t>Local </a:t>
            </a: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4000" b="0" strike="noStrike" spc="-1" dirty="0">
                <a:latin typeface="Arial"/>
              </a:rPr>
              <a:t>Décor </a:t>
            </a: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4000" b="0" strike="noStrike" spc="-1" dirty="0">
                <a:latin typeface="Arial"/>
              </a:rPr>
              <a:t>Matériel </a:t>
            </a: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4000" b="0" strike="noStrike" spc="-1" dirty="0">
                <a:latin typeface="Arial"/>
              </a:rPr>
              <a:t>Feuille de route</a:t>
            </a:r>
          </a:p>
        </p:txBody>
      </p:sp>
      <p:pic>
        <p:nvPicPr>
          <p:cNvPr id="141" name="Afbeelding 140"/>
          <p:cNvPicPr/>
          <p:nvPr/>
        </p:nvPicPr>
        <p:blipFill>
          <a:blip r:embed="rId2"/>
          <a:stretch/>
        </p:blipFill>
        <p:spPr>
          <a:xfrm>
            <a:off x="4708440" y="4362480"/>
            <a:ext cx="871560" cy="857520"/>
          </a:xfrm>
          <a:prstGeom prst="rect">
            <a:avLst/>
          </a:prstGeom>
          <a:ln w="25200">
            <a:noFill/>
          </a:ln>
        </p:spPr>
      </p:pic>
      <p:sp>
        <p:nvSpPr>
          <p:cNvPr id="142" name="Tekstvak 141"/>
          <p:cNvSpPr txBox="1"/>
          <p:nvPr/>
        </p:nvSpPr>
        <p:spPr>
          <a:xfrm>
            <a:off x="5580000" y="4693680"/>
            <a:ext cx="2160000" cy="602280"/>
          </a:xfrm>
          <a:prstGeom prst="rect">
            <a:avLst/>
          </a:prstGeom>
          <a:noFill/>
          <a:ln w="25200"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1800" b="0" strike="noStrike" spc="-1" dirty="0">
                <a:latin typeface="Arial"/>
              </a:rPr>
              <a:t>1 à 3 heures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D9513A2C-EFB9-45A7-BF46-ED767B45160C}"/>
              </a:ext>
            </a:extLst>
          </p:cNvPr>
          <p:cNvSpPr txBox="1"/>
          <p:nvPr/>
        </p:nvSpPr>
        <p:spPr>
          <a:xfrm>
            <a:off x="1435529" y="123987"/>
            <a:ext cx="6236132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fr-F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ù?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salle informatique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salle de classe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ligne?</a:t>
            </a:r>
            <a:b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fr-F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division de la classe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fr-F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ndividuel?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groupe</a:t>
            </a: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2 – 3?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plus grand groupe?</a:t>
            </a:r>
            <a:b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fr-F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fr-F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atériel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fr-F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ablettes – ordinateurs - téléphones portables des élèves?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documents papier?</a:t>
            </a:r>
            <a:br>
              <a:rPr lang="fr-FR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décoration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fonctionnel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décoratif</a:t>
            </a:r>
            <a:b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fr-F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ocuments nécessaires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distribuer?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acher?</a:t>
            </a:r>
          </a:p>
        </p:txBody>
      </p:sp>
    </p:spTree>
    <p:extLst>
      <p:ext uri="{BB962C8B-B14F-4D97-AF65-F5344CB8AC3E}">
        <p14:creationId xmlns:p14="http://schemas.microsoft.com/office/powerpoint/2010/main" val="1796975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</TotalTime>
  <Words>305</Words>
  <Application>Microsoft Office PowerPoint</Application>
  <PresentationFormat>Aangepast</PresentationFormat>
  <Paragraphs>112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21" baseType="lpstr">
      <vt:lpstr>Archicoco</vt:lpstr>
      <vt:lpstr>Arial</vt:lpstr>
      <vt:lpstr>Arial Black</vt:lpstr>
      <vt:lpstr>Calibri</vt:lpstr>
      <vt:lpstr>FredokaOneular</vt:lpstr>
      <vt:lpstr>Symbol</vt:lpstr>
      <vt:lpstr>Wingdings</vt:lpstr>
      <vt:lpstr>Office Theme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Pencil</dc:title>
  <dc:subject/>
  <dc:creator>Giedo</dc:creator>
  <dc:description/>
  <cp:lastModifiedBy>Giedo Custers</cp:lastModifiedBy>
  <cp:revision>4</cp:revision>
  <dcterms:created xsi:type="dcterms:W3CDTF">2021-07-19T11:46:36Z</dcterms:created>
  <dcterms:modified xsi:type="dcterms:W3CDTF">2022-04-23T11:30:05Z</dcterms:modified>
  <dc:language>fr-FR</dc:language>
</cp:coreProperties>
</file>