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93" r:id="rId4"/>
    <p:sldId id="292" r:id="rId5"/>
    <p:sldId id="257" r:id="rId6"/>
    <p:sldId id="297" r:id="rId7"/>
    <p:sldId id="261" r:id="rId8"/>
    <p:sldId id="258" r:id="rId9"/>
    <p:sldId id="259" r:id="rId10"/>
    <p:sldId id="273" r:id="rId11"/>
    <p:sldId id="274" r:id="rId12"/>
    <p:sldId id="275" r:id="rId13"/>
    <p:sldId id="277" r:id="rId14"/>
    <p:sldId id="294" r:id="rId15"/>
    <p:sldId id="298" r:id="rId16"/>
    <p:sldId id="295" r:id="rId17"/>
    <p:sldId id="296" r:id="rId18"/>
    <p:sldId id="291" r:id="rId19"/>
    <p:sldId id="29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197"/>
  </p:normalViewPr>
  <p:slideViewPr>
    <p:cSldViewPr snapToGrid="0" snapToObjects="1">
      <p:cViewPr varScale="1">
        <p:scale>
          <a:sx n="105" d="100"/>
          <a:sy n="105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51F53-AD45-7981-B1C6-9531E61D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CE173C-AE34-F70A-B5DF-DE34BD69E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6A756-02DD-31B4-E2DC-C90FBF90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9DB2D3-E186-1A39-8378-7344A36A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572FA-2D83-6E3A-6291-9BB364D6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5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0D376-6C8B-B3D0-6605-5BAAE0EB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A7D18B-CC54-452F-9269-DF1642879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59AF91-650F-9D11-60E1-7DB1839C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C5E88A-C0FB-782A-93BC-54C1E4DC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EE5558-918C-EBE3-B589-64129817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9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36A037-03B9-430B-C80B-F786E1E06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AEAF85-3C51-5563-8FD2-96DF0150F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FBB925-FD5B-9149-1EAF-DCBCA01F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9AD23E-2B20-97A2-7553-400159FB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145ADB-BDC5-6620-C641-08DFF9AB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70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5E33F-5302-C36C-5334-54E08AE5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8A29E4-6C5F-EBC9-084B-E0797AB2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B150A0-1ACA-1F17-8657-3C2EE416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108C8-C314-ADB4-421E-721F8E0A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A6026-1908-6DC8-CA60-5B926788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4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6922E-A8FC-4BFD-795E-E093C494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5962A-2408-5A8C-416D-02F943C7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A147B-9F05-BC8E-1AFC-4F81EAA8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BCD4B-2A36-76FC-56CF-195FE76F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6E90A0-EE3A-D86A-D8DE-C90B59B7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94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41ACE-8821-0A3F-2A2B-E02BE0B9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1B8DCD-C12F-3EE4-729B-9B34E3563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1EA647-086E-D944-60BC-E2622208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0D9BB1-472D-0A44-B20B-AC90C09C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D4481F-D067-5F57-6992-47AFB423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09441E-8BFD-8F35-1871-705FE353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38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CE45-EA9B-41BF-7B5D-257D7A9B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D25146-7ACC-FCC8-BF9B-36B28F5B7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F168B5-FE55-80A2-BCA0-2BD27534C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E92038-6C77-D713-BF3B-E3A761586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BBB0C0-5682-D17F-DA10-C2A17545C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B7239A-71BC-1783-642F-47F331AE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B639D8C-78F6-9649-7110-CC0E917E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AF0102-9497-8EF9-FA38-FFDB8FCC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4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33AF2-2BC8-2A3A-0BBE-CE5CACBC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E9A782-154D-7802-5A8D-5A70E2FA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16D9CE-D004-57C4-29E9-14F85933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EEC025-04BF-8CF4-DC2E-ED65BCF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5FEBD6-ECD5-F21A-0BDA-BD06972E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E60299-09CF-6787-04CF-C0FE00E4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1B8797-3520-3C9F-F6B5-E3F445A3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24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ABF0F-019B-157E-631D-7AB2B5FD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7A9E6F-7C00-1092-9A24-FC166D74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FB4214-A01E-92B5-023C-105E10170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35363F-0612-38E1-3B3D-0133D855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1E3BB7-5F17-1248-0EED-F5D4A6DC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424CA0-2B23-ABB3-588B-9AF3DC3C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7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8870D-A028-3A0F-0BA7-B87B612D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35FBDA-6D3E-9836-C438-93029772C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2662F4-844D-3F25-FE0C-3E52043FA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EBAC04-4F61-479E-89EC-221623D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0093C5-EF64-540D-A380-96DB9C10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A0A108-DD10-EABC-CD1F-79A64FD9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7386CB-8747-8DB8-1BD6-629346B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21A4FD-B4B7-0C9E-9199-E421FA43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3BE86-E7FF-D2A9-BF55-F9F305F39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C055B-4935-3B45-A4C4-13F31339EF69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64966A-2EDD-E2F7-9925-C2EF8504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DB7EB0-C513-BD3E-5A6A-61D72C550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D49A-38E3-3A4B-BE72-2291C4560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video-stell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eb.microsoftstream.com/embed/video/0b548d5d-82b9-4dd7-8fc1-42cfaa9efcb0?autoplay=false&amp;showinfo=true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V1tK50diw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inhetmbo.nl/tag/onlineonderwijs/" TargetMode="External"/><Relationship Id="rId2" Type="http://schemas.openxmlformats.org/officeDocument/2006/relationships/hyperlink" Target="http://linoit.com/users/antoinevandinter/canvases/Congres%20Frans%2020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docentenhelpdeskcommun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40653761.5784@e.linoi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66E50-FE34-1CB4-F0F9-A6866A3F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433" y="2398421"/>
            <a:ext cx="4205567" cy="1009756"/>
          </a:xfrm>
        </p:spPr>
        <p:txBody>
          <a:bodyPr>
            <a:normAutofit fontScale="90000"/>
          </a:bodyPr>
          <a:lstStyle/>
          <a:p>
            <a:r>
              <a:rPr lang="nl-NL" dirty="0"/>
              <a:t>Ontdek alle geheimen van MS Teams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0888E9-1E6D-3AEC-95EB-15ABA7F2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Congres Frans: 21,22 april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4B7CAE-AD64-D0D7-DA8C-25358FA7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3602038"/>
            <a:ext cx="3170238" cy="31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5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27B71-FB3A-B741-BFAB-228E350D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UITLEG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B84BC-58B4-F845-BF50-646C9522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/>
              <a:t>Cognitieve Multimedia Theorie</a:t>
            </a:r>
            <a:r>
              <a:rPr lang="nl-NL"/>
              <a:t> (Richard Mayer, 2001)</a:t>
            </a:r>
          </a:p>
          <a:p>
            <a:pPr marL="0" indent="0">
              <a:buNone/>
            </a:pPr>
            <a:r>
              <a:rPr lang="nl-NL" i="1"/>
              <a:t>Ontwerpen van multimediale leermaterialen</a:t>
            </a:r>
            <a:r>
              <a:rPr lang="nl-NL"/>
              <a:t> (De </a:t>
            </a:r>
            <a:r>
              <a:rPr lang="nl-NL" err="1"/>
              <a:t>Westelinck</a:t>
            </a:r>
            <a:r>
              <a:rPr lang="nl-NL"/>
              <a:t> &amp; Valcke, 2005)</a:t>
            </a:r>
          </a:p>
          <a:p>
            <a:pPr marL="0" indent="0">
              <a:buNone/>
            </a:pPr>
            <a:r>
              <a:rPr lang="nl-NL"/>
              <a:t>3 vooronderstellingen: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1" err="1"/>
              <a:t>dual</a:t>
            </a:r>
            <a:r>
              <a:rPr lang="nl-NL" b="1" i="1"/>
              <a:t> </a:t>
            </a:r>
            <a:r>
              <a:rPr lang="nl-NL" b="1" i="1" err="1"/>
              <a:t>channel</a:t>
            </a:r>
            <a:r>
              <a:rPr lang="nl-NL" b="1" i="1"/>
              <a:t> </a:t>
            </a:r>
            <a:r>
              <a:rPr lang="nl-NL"/>
              <a:t>assumptie: we verwerken informatie via 2 kanalen: ogen + oren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1" err="1"/>
              <a:t>limited</a:t>
            </a:r>
            <a:r>
              <a:rPr lang="nl-NL" b="1" i="1"/>
              <a:t> </a:t>
            </a:r>
            <a:r>
              <a:rPr lang="nl-NL" b="1" i="1" err="1"/>
              <a:t>capacity</a:t>
            </a:r>
            <a:r>
              <a:rPr lang="nl-NL"/>
              <a:t> assumptie: beperkte hoeveelheid werkgeheugen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1" err="1"/>
              <a:t>active</a:t>
            </a:r>
            <a:r>
              <a:rPr lang="nl-NL" b="1" i="1"/>
              <a:t> processing</a:t>
            </a:r>
            <a:r>
              <a:rPr lang="nl-NL"/>
              <a:t> assumptie: spontaan, actief verwerken van informatie</a:t>
            </a:r>
          </a:p>
          <a:p>
            <a:pPr marL="514350" indent="-514350">
              <a:buFont typeface="+mj-lt"/>
              <a:buAutoNum type="arabicPeriod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D1D0FF-683A-414C-9446-998EE0FC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206" y="-24047"/>
            <a:ext cx="5554794" cy="68820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17B55B2-F6C8-6541-A578-1F498B85DB90}"/>
              </a:ext>
            </a:extLst>
          </p:cNvPr>
          <p:cNvSpPr txBox="1"/>
          <p:nvPr/>
        </p:nvSpPr>
        <p:spPr>
          <a:xfrm>
            <a:off x="854242" y="1684421"/>
            <a:ext cx="4752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Bron: </a:t>
            </a:r>
            <a:r>
              <a:rPr lang="nl-NL" sz="2800" i="1"/>
              <a:t>Ontwerpen van multimediale leermaterialen</a:t>
            </a:r>
            <a:r>
              <a:rPr lang="nl-NL" sz="2800"/>
              <a:t> - De </a:t>
            </a:r>
            <a:r>
              <a:rPr lang="nl-NL" sz="2800" err="1"/>
              <a:t>Westelinck</a:t>
            </a:r>
            <a:r>
              <a:rPr lang="nl-NL" sz="2800"/>
              <a:t> &amp;</a:t>
            </a:r>
            <a:r>
              <a:rPr lang="nl-NL" sz="2800" err="1"/>
              <a:t>Valke</a:t>
            </a:r>
            <a:r>
              <a:rPr lang="nl-NL" sz="280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96745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0FDE0-69BB-2D4A-9E51-3F77311E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UITLEG: Het 7</a:t>
            </a:r>
            <a:r>
              <a:rPr lang="nl-NL" b="1" baseline="30000"/>
              <a:t>e</a:t>
            </a:r>
            <a:r>
              <a:rPr lang="nl-NL" b="1"/>
              <a:t> principe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A125F0-72F6-C441-9A67-43EF919A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principe van de individuele verschillen: mensen met veel voorkennis en/of een goed ontwikkeld ruimtelijk inzicht kunnen multimediale tekortkomingen in digitaal leermateriaal compenseren.</a:t>
            </a:r>
            <a:br>
              <a:rPr lang="nl-NL"/>
            </a:br>
            <a:br>
              <a:rPr lang="nl-NL"/>
            </a:br>
            <a:r>
              <a:rPr lang="nl-NL"/>
              <a:t>Tip: Van digibeet naar </a:t>
            </a:r>
            <a:r>
              <a:rPr lang="nl-NL" err="1"/>
              <a:t>digibord</a:t>
            </a:r>
            <a:r>
              <a:rPr lang="nl-NL"/>
              <a:t> – Michel van Ast &amp; Guus Perry</a:t>
            </a:r>
          </a:p>
        </p:txBody>
      </p:sp>
    </p:spTree>
    <p:extLst>
      <p:ext uri="{BB962C8B-B14F-4D97-AF65-F5344CB8AC3E}">
        <p14:creationId xmlns:p14="http://schemas.microsoft.com/office/powerpoint/2010/main" val="272937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20DEC-A417-D341-8E88-ECE59CAF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UITLEG: Passieve video (screencast)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B01709-8650-D246-8FD0-D6927306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1690688"/>
            <a:ext cx="1435100" cy="1409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43AB1E-AA5E-AA44-B7A4-3E419444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3667391"/>
            <a:ext cx="10515600" cy="15171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EC063A-DFB8-924B-A0D6-E84522329684}"/>
              </a:ext>
            </a:extLst>
          </p:cNvPr>
          <p:cNvSpPr txBox="1"/>
          <p:nvPr/>
        </p:nvSpPr>
        <p:spPr>
          <a:xfrm>
            <a:off x="1271588" y="5486400"/>
            <a:ext cx="820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err="1">
                <a:hlinkClick r:id="rId4"/>
              </a:rPr>
              <a:t>bit.ly</a:t>
            </a:r>
            <a:r>
              <a:rPr lang="nl-NL" sz="4000">
                <a:hlinkClick r:id="rId4"/>
              </a:rPr>
              <a:t>/video-stelling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38735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20DEC-A417-D341-8E88-ECE59CAF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UITLEG: Interactieve video (Stream &amp; Forms )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8A4BAF-3C54-7743-853B-09F00C48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87" y="1690688"/>
            <a:ext cx="1422400" cy="1422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863209-6B27-5143-A80F-8EBE66FDF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86" y="1831975"/>
            <a:ext cx="1139826" cy="1139826"/>
          </a:xfrm>
          <a:prstGeom prst="rect">
            <a:avLst/>
          </a:prstGeom>
        </p:spPr>
      </p:pic>
      <p:pic>
        <p:nvPicPr>
          <p:cNvPr id="3" name="Afbeelding 3">
            <a:hlinkClick r:id="" action="ppaction://media"/>
            <a:extLst>
              <a:ext uri="{FF2B5EF4-FFF2-40B4-BE49-F238E27FC236}">
                <a16:creationId xmlns:a16="http://schemas.microsoft.com/office/drawing/2014/main" id="{45E8E4B5-2E92-4C49-A2AE-4F619EF7DC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50339" y="326244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57DFF-24FF-F3D0-7F18-FC8E2123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Alternatief: </a:t>
            </a:r>
            <a:r>
              <a:rPr lang="nl-NL" dirty="0" err="1"/>
              <a:t>Edpuzzle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75A06-35B7-256E-310B-549BC77C7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21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F1A86-CFC1-54FE-8984-2F10BC9A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Kahoot</a:t>
            </a:r>
            <a:r>
              <a:rPr lang="nl-NL" b="1" dirty="0"/>
              <a:t> toevoegen</a:t>
            </a:r>
          </a:p>
        </p:txBody>
      </p:sp>
      <p:pic>
        <p:nvPicPr>
          <p:cNvPr id="2050" name="Picture 2" descr="Kahoot! | ICT in de les">
            <a:extLst>
              <a:ext uri="{FF2B5EF4-FFF2-40B4-BE49-F238E27FC236}">
                <a16:creationId xmlns:a16="http://schemas.microsoft.com/office/drawing/2014/main" id="{BEEC2E17-7D67-2353-529F-3897F4C74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47" y="1857375"/>
            <a:ext cx="5857873" cy="42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5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F8F51-BAB0-519B-B6D1-D5C92777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Peer feedback: feedback </a:t>
            </a:r>
            <a:r>
              <a:rPr lang="nl-NL" b="1" dirty="0" err="1"/>
              <a:t>fruits</a:t>
            </a:r>
            <a:endParaRPr lang="nl-NL" b="1" dirty="0"/>
          </a:p>
        </p:txBody>
      </p:sp>
      <p:pic>
        <p:nvPicPr>
          <p:cNvPr id="4" name="Onlinemedia 3" descr="FeedbackFruits Peer Review for students">
            <a:hlinkClick r:id="" action="ppaction://media"/>
            <a:extLst>
              <a:ext uri="{FF2B5EF4-FFF2-40B4-BE49-F238E27FC236}">
                <a16:creationId xmlns:a16="http://schemas.microsoft.com/office/drawing/2014/main" id="{433C4CB2-5D2E-A477-5F8C-9808181477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10BFC-89A0-BE42-91F6-6E772B89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VERWERKING: </a:t>
            </a:r>
            <a:r>
              <a:rPr lang="nl-NL"/>
              <a:t>Exit-ticket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EF1284-35B4-A348-A379-91706F94B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Benoem drie dingen die je geleerd hebt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Benoem twee dingen die je nog zou willen leren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Benoem één vraag, die je beantwoord wilt hebben, anders kun je niet verder</a:t>
            </a:r>
          </a:p>
          <a:p>
            <a:pPr marL="0" indent="0">
              <a:buNone/>
            </a:pPr>
            <a:br>
              <a:rPr lang="nl-NL"/>
            </a:br>
            <a:br>
              <a:rPr lang="nl-NL"/>
            </a:br>
            <a:r>
              <a:rPr lang="nl-NL" sz="3600" err="1"/>
              <a:t>bit.ly</a:t>
            </a:r>
            <a:r>
              <a:rPr lang="nl-NL" sz="3600"/>
              <a:t>/exit-ticket-</a:t>
            </a:r>
            <a:r>
              <a:rPr lang="nl-NL" sz="3600" err="1"/>
              <a:t>vdc</a:t>
            </a:r>
            <a:r>
              <a:rPr lang="nl-NL" sz="3600"/>
              <a:t> 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4D3810-6346-E24C-A11D-E35DA0D5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37" y="3745746"/>
            <a:ext cx="2431217" cy="24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2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683A5-9AA9-ED97-DD90-B59BF1C7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37658C-F879-BC4C-65BE-A9AA70F9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http://linoit.com/users/antoinevandinter/canvases/Congres%20Frans%202022</a:t>
            </a:r>
            <a:endParaRPr lang="nl-NL" dirty="0"/>
          </a:p>
          <a:p>
            <a:r>
              <a:rPr lang="nl-NL" dirty="0" err="1"/>
              <a:t>Social</a:t>
            </a:r>
            <a:r>
              <a:rPr lang="nl-NL" dirty="0"/>
              <a:t> Media in het MBO laat zeer veel verschillende mogelijkheden van MS Teams zien: </a:t>
            </a:r>
            <a:r>
              <a:rPr lang="nl-NL" dirty="0">
                <a:hlinkClick r:id="rId3"/>
              </a:rPr>
              <a:t>https://socialmediainhetmbo.nl</a:t>
            </a:r>
            <a:r>
              <a:rPr lang="nl-NL">
                <a:hlinkClick r:id="rId3"/>
              </a:rPr>
              <a:t>/tag/onlineonderwijs/</a:t>
            </a:r>
            <a:r>
              <a:rPr lang="nl-NL"/>
              <a:t> </a:t>
            </a:r>
            <a:endParaRPr lang="nl-NL" dirty="0"/>
          </a:p>
          <a:p>
            <a:r>
              <a:rPr lang="nl-NL" dirty="0"/>
              <a:t>Alle links in deze </a:t>
            </a:r>
            <a:r>
              <a:rPr lang="nl-NL" dirty="0" err="1"/>
              <a:t>powerpoint</a:t>
            </a:r>
            <a:r>
              <a:rPr lang="nl-NL" dirty="0"/>
              <a:t> zijn aanklikbaar. Door op de plaatjes te klikken kom je bij de verschillende sites uit.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6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DAF5B-E440-AF44-8F14-EFE98931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ben ik?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0188EAB-F68D-A64D-BE96-01B07495D82D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https://www.docentenhelpdesk.nl/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hlinkClick r:id="rId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https://www.facebook.com/groups/docentenhelpdeskcommunity/</a:t>
            </a: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ED2DCB-A890-2A49-B1C0-522F8314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" r="-2" b="13989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Tijdelijke aanduiding voor inhoud 8" descr="Afbeelding met persoon, binnen, zitten, kind&#10;&#10;Automatisch gegenereerde beschrijving">
            <a:extLst>
              <a:ext uri="{FF2B5EF4-FFF2-40B4-BE49-F238E27FC236}">
                <a16:creationId xmlns:a16="http://schemas.microsoft.com/office/drawing/2014/main" id="{354E39AD-02FA-D34D-9A1C-CBE75DDA0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333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D69CA-2D3D-2A3D-F2CA-81898751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link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619BC-09F3-7073-F77D-C7B748395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5400" dirty="0"/>
          </a:p>
          <a:p>
            <a:pPr marL="0" indent="0" algn="ctr">
              <a:buNone/>
            </a:pPr>
            <a:endParaRPr lang="nl-NL" sz="5400" dirty="0"/>
          </a:p>
          <a:p>
            <a:pPr marL="0" indent="0" algn="ctr">
              <a:buNone/>
            </a:pPr>
            <a:r>
              <a:rPr lang="nl-NL" sz="5400" dirty="0" err="1"/>
              <a:t>https</a:t>
            </a:r>
            <a:r>
              <a:rPr lang="nl-NL" sz="5400" dirty="0"/>
              <a:t>://</a:t>
            </a:r>
            <a:r>
              <a:rPr lang="nl-NL" sz="5400" dirty="0" err="1"/>
              <a:t>bit.ly</a:t>
            </a:r>
            <a:r>
              <a:rPr lang="nl-NL" sz="5400" dirty="0"/>
              <a:t>/CF-frans2022</a:t>
            </a:r>
          </a:p>
        </p:txBody>
      </p:sp>
    </p:spTree>
    <p:extLst>
      <p:ext uri="{BB962C8B-B14F-4D97-AF65-F5344CB8AC3E}">
        <p14:creationId xmlns:p14="http://schemas.microsoft.com/office/powerpoint/2010/main" val="262884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F4A27-A2A4-C049-95E5-4182B39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/>
              <a:t>OPDRACHT: DENKEN, DELEN, UITWISSELEN (DDU)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FA603FA-3227-3448-90C5-6C06D7A0B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829791"/>
              </p:ext>
            </p:extLst>
          </p:nvPr>
        </p:nvGraphicFramePr>
        <p:xfrm>
          <a:off x="838200" y="1825625"/>
          <a:ext cx="10515600" cy="477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9558">
                  <a:extLst>
                    <a:ext uri="{9D8B030D-6E8A-4147-A177-3AD203B41FA5}">
                      <a16:colId xmlns:a16="http://schemas.microsoft.com/office/drawing/2014/main" val="3552355164"/>
                    </a:ext>
                  </a:extLst>
                </a:gridCol>
                <a:gridCol w="8426042">
                  <a:extLst>
                    <a:ext uri="{9D8B030D-6E8A-4147-A177-3AD203B41FA5}">
                      <a16:colId xmlns:a16="http://schemas.microsoft.com/office/drawing/2014/main" val="3223941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9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WAT &amp; WAAROM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Uitwisselen van ervaringen met online leren en lesgeven, om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l-NL" dirty="0"/>
                        <a:t>samen te komen tot een lijstje met tips bij het werken met Teams.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l-NL" dirty="0"/>
                        <a:t>een werkvorm te ervaren die je ook met je leerlingen kunt doen.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DENKEN: </a:t>
                      </a:r>
                      <a:r>
                        <a:rPr lang="nl-NL" dirty="0"/>
                        <a:t>(individueel): Schrijf op wat de belangrijkste lessen zijn die jij hebt geleerd m.b.t. online leren en lesgeven</a:t>
                      </a:r>
                    </a:p>
                    <a:p>
                      <a:r>
                        <a:rPr lang="nl-NL" b="1" dirty="0"/>
                        <a:t>DELEN: </a:t>
                      </a:r>
                      <a:r>
                        <a:rPr lang="nl-NL" dirty="0"/>
                        <a:t>in groepjes van 3(tijdsbewaker, notulist, vragensteller) in break-out rooms: Wissel uit en maak samen een top 3 van tips. Deze tips stuur je naar het volgende e-mail adres: </a:t>
                      </a:r>
                      <a:r>
                        <a:rPr lang="nl-NL" dirty="0">
                          <a:hlinkClick r:id="rId2"/>
                        </a:rPr>
                        <a:t>40653761.5784@e.linoit.com</a:t>
                      </a:r>
                      <a:endParaRPr lang="nl-NL" dirty="0"/>
                    </a:p>
                    <a:p>
                      <a:r>
                        <a:rPr lang="nl-NL" b="1" dirty="0"/>
                        <a:t>UITWISSELEN: </a:t>
                      </a:r>
                      <a:r>
                        <a:rPr lang="nl-NL" dirty="0"/>
                        <a:t>Klassikaal bespreken van de opbrengst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11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HULP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Als je hulp nodig hebt kun je me uitnodigen in je break-out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minuten individueel, 10 minuten in groepjes, 2 minuten klassikaal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9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UITKOMST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We bespreken de uitkomst (kort) klassikaal. Een overzicht van de resultaten wordt na afloop gedeeld.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8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KLAAR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Ik roep je terug naar de vergadering. 1 minuut voor tijd krijg je een melding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1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0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CA72D-0657-9FB5-DB75-AA235066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handigheidjes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2BC7DF-138A-B8D6-1FFB-6C1602F9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Een chat-groep aanmaken voor je mentorleerlingen</a:t>
            </a:r>
          </a:p>
          <a:p>
            <a:r>
              <a:rPr lang="nl-NL" dirty="0"/>
              <a:t>Een bericht met urgentie naar leerlingen sturen</a:t>
            </a:r>
          </a:p>
          <a:p>
            <a:r>
              <a:rPr lang="nl-NL" dirty="0"/>
              <a:t>Een melding krijgen wanneer je collega online beschikbaar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664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F81C3-0CDA-BA44-97CD-947AD6B4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C68B5C-D155-8545-BE11-C9359AF4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Na deze workshop kun je voor online leren en lesgeven: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belang van het formuleren van </a:t>
            </a:r>
            <a:r>
              <a:rPr lang="nl-NL" b="1" dirty="0"/>
              <a:t>leerdoelen</a:t>
            </a:r>
            <a:r>
              <a:rPr lang="nl-NL" dirty="0"/>
              <a:t> aangeven;</a:t>
            </a:r>
          </a:p>
          <a:p>
            <a:r>
              <a:rPr lang="nl-NL" dirty="0"/>
              <a:t>het belang van </a:t>
            </a:r>
            <a:r>
              <a:rPr lang="nl-NL" b="1" dirty="0"/>
              <a:t>structuur</a:t>
            </a:r>
            <a:r>
              <a:rPr lang="nl-NL" dirty="0"/>
              <a:t> en </a:t>
            </a:r>
            <a:r>
              <a:rPr lang="nl-NL" b="1" dirty="0"/>
              <a:t>afwisseling</a:t>
            </a:r>
            <a:r>
              <a:rPr lang="nl-NL" dirty="0"/>
              <a:t> aangeven;</a:t>
            </a:r>
          </a:p>
          <a:p>
            <a:r>
              <a:rPr lang="nl-NL" dirty="0"/>
              <a:t>aangeven waarom en hoe je </a:t>
            </a:r>
            <a:r>
              <a:rPr lang="nl-NL" b="1" dirty="0"/>
              <a:t>voorkennis</a:t>
            </a:r>
            <a:r>
              <a:rPr lang="nl-NL" dirty="0"/>
              <a:t> van leerlingen kunt activeren;</a:t>
            </a:r>
          </a:p>
          <a:p>
            <a:r>
              <a:rPr lang="nl-NL" dirty="0"/>
              <a:t>op verschillende manieren een goede </a:t>
            </a:r>
            <a:r>
              <a:rPr lang="nl-NL" b="1" dirty="0"/>
              <a:t>uitleg</a:t>
            </a:r>
            <a:r>
              <a:rPr lang="nl-NL" dirty="0"/>
              <a:t> vormgeven;</a:t>
            </a:r>
          </a:p>
          <a:p>
            <a:r>
              <a:rPr lang="nl-NL" b="1" dirty="0"/>
              <a:t>verwerking</a:t>
            </a:r>
            <a:r>
              <a:rPr lang="nl-NL" dirty="0"/>
              <a:t> van de leerstof voor leerlingen ontwerpen en verzorgen;</a:t>
            </a:r>
          </a:p>
          <a:p>
            <a:r>
              <a:rPr lang="nl-NL" dirty="0"/>
              <a:t>een </a:t>
            </a:r>
            <a:r>
              <a:rPr lang="nl-NL" b="1" dirty="0"/>
              <a:t>volledige instructie</a:t>
            </a:r>
            <a:r>
              <a:rPr lang="nl-NL" dirty="0"/>
              <a:t> maken</a:t>
            </a:r>
          </a:p>
        </p:txBody>
      </p:sp>
    </p:spTree>
    <p:extLst>
      <p:ext uri="{BB962C8B-B14F-4D97-AF65-F5344CB8AC3E}">
        <p14:creationId xmlns:p14="http://schemas.microsoft.com/office/powerpoint/2010/main" val="296551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82DD2-FA6A-E944-8FCF-1C16E65B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8058C9-0B11-D248-A91E-E1292116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nl-NL"/>
            </a:br>
            <a:br>
              <a:rPr lang="nl-NL"/>
            </a:br>
            <a:br>
              <a:rPr lang="nl-NL"/>
            </a:br>
            <a:r>
              <a:rPr lang="nl-NL" sz="3600"/>
              <a:t>“Denk niet in lessen, maar in leeractiviteiten.” </a:t>
            </a:r>
            <a:br>
              <a:rPr lang="nl-NL"/>
            </a:br>
            <a:br>
              <a:rPr lang="nl-NL"/>
            </a:br>
            <a:r>
              <a:rPr lang="nl-NL"/>
              <a:t>Michel van Ast (auteur: “Kleppen dicht!”)</a:t>
            </a:r>
          </a:p>
        </p:txBody>
      </p:sp>
    </p:spTree>
    <p:extLst>
      <p:ext uri="{BB962C8B-B14F-4D97-AF65-F5344CB8AC3E}">
        <p14:creationId xmlns:p14="http://schemas.microsoft.com/office/powerpoint/2010/main" val="73276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1FF98-EF3A-064D-B83F-4B2A7A3F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28595-2D97-DA43-AF45-0766233B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09.45-10.00 uur:</a:t>
            </a:r>
            <a:r>
              <a:rPr lang="nl-NL" dirty="0"/>
              <a:t> inloop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10.00-10.10 uur: </a:t>
            </a:r>
            <a:r>
              <a:rPr lang="nl-NL" dirty="0"/>
              <a:t>introductie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10.10-10.30 uur:</a:t>
            </a:r>
            <a:r>
              <a:rPr lang="nl-NL" dirty="0"/>
              <a:t> Voorkennis (activeren, zichtbaar maken, aansluiten bij): </a:t>
            </a:r>
            <a:br>
              <a:rPr lang="nl-NL" dirty="0"/>
            </a:br>
            <a:r>
              <a:rPr lang="nl-NL" dirty="0"/>
              <a:t>Opdracht in </a:t>
            </a:r>
            <a:r>
              <a:rPr lang="nl-NL" i="1" dirty="0"/>
              <a:t>break-out rooms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10.30-10.45 uur: </a:t>
            </a:r>
            <a:r>
              <a:rPr lang="nl-NL" dirty="0"/>
              <a:t>Uitleg over aspecten van online leren en lesgeven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10.45-11.05 uur: </a:t>
            </a:r>
            <a:r>
              <a:rPr lang="nl-NL" dirty="0"/>
              <a:t>Hoe kun je zelf uitleg vormgeven? + korte opdracht (George Clooney 😉)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11.05-11.20 uur:</a:t>
            </a:r>
            <a:r>
              <a:rPr lang="nl-NL" dirty="0"/>
              <a:t> Hoe kun je leerlingen de leerstof laten verwerken? (en leren zichtbaar maken?)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11.20 -11.35 uur:</a:t>
            </a:r>
            <a:r>
              <a:rPr lang="nl-NL" dirty="0"/>
              <a:t> Afronden, samenvatten en terugblikken, gebruik maken van een online exit-ticket</a:t>
            </a:r>
          </a:p>
        </p:txBody>
      </p:sp>
    </p:spTree>
    <p:extLst>
      <p:ext uri="{BB962C8B-B14F-4D97-AF65-F5344CB8AC3E}">
        <p14:creationId xmlns:p14="http://schemas.microsoft.com/office/powerpoint/2010/main" val="31843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F4A27-A2A4-C049-95E5-4182B39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OPDRACHT: VOORWERPEN ZOEKEN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FA603FA-3227-3448-90C5-6C06D7A0BF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9558">
                  <a:extLst>
                    <a:ext uri="{9D8B030D-6E8A-4147-A177-3AD203B41FA5}">
                      <a16:colId xmlns:a16="http://schemas.microsoft.com/office/drawing/2014/main" val="3552355164"/>
                    </a:ext>
                  </a:extLst>
                </a:gridCol>
                <a:gridCol w="8426042">
                  <a:extLst>
                    <a:ext uri="{9D8B030D-6E8A-4147-A177-3AD203B41FA5}">
                      <a16:colId xmlns:a16="http://schemas.microsoft.com/office/drawing/2014/main" val="3223941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9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WAT &amp; WAAROM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Zoek een groen voorwerp en een rood voorwerp. Zoek verder je favoriete voorwerp.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INDIVIDUEEL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11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HULP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minuten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9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UITKOMST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 gebruiken deze gekleurde voorwerpen voor interactie en we bespreken een paar favoriete voorwerpen.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8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KLAAR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1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550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756</Words>
  <Application>Microsoft Macintosh PowerPoint</Application>
  <PresentationFormat>Breedbeeld</PresentationFormat>
  <Paragraphs>83</Paragraphs>
  <Slides>19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Ontdek alle geheimen van MS Teams</vt:lpstr>
      <vt:lpstr>Wie ben ik?</vt:lpstr>
      <vt:lpstr>De link …</vt:lpstr>
      <vt:lpstr>OPDRACHT: DENKEN, DELEN, UITWISSELEN (DDU)</vt:lpstr>
      <vt:lpstr>Enkele handigheidjes</vt:lpstr>
      <vt:lpstr>LEERDOELEN</vt:lpstr>
      <vt:lpstr>LEERDOELEN</vt:lpstr>
      <vt:lpstr>PROGRAMMA</vt:lpstr>
      <vt:lpstr>OPDRACHT: VOORWERPEN ZOEKEN</vt:lpstr>
      <vt:lpstr>UITLEG</vt:lpstr>
      <vt:lpstr>PowerPoint-presentatie</vt:lpstr>
      <vt:lpstr>UITLEG: Het 7e principe</vt:lpstr>
      <vt:lpstr>UITLEG: Passieve video (screencast) </vt:lpstr>
      <vt:lpstr>UITLEG: Interactieve video (Stream &amp; Forms ) </vt:lpstr>
      <vt:lpstr>Alternatief: Edpuzzle</vt:lpstr>
      <vt:lpstr>Kahoot toevoegen</vt:lpstr>
      <vt:lpstr>Peer feedback: feedback fruits</vt:lpstr>
      <vt:lpstr>VERWERKING: Exit-ticket</vt:lpstr>
      <vt:lpstr>Links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Antoine van Dinter</dc:creator>
  <cp:lastModifiedBy>Antoine van Dinter</cp:lastModifiedBy>
  <cp:revision>6</cp:revision>
  <dcterms:created xsi:type="dcterms:W3CDTF">2022-04-19T17:07:54Z</dcterms:created>
  <dcterms:modified xsi:type="dcterms:W3CDTF">2022-04-25T09:44:17Z</dcterms:modified>
</cp:coreProperties>
</file>