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49" r:id="rId3"/>
    <p:sldId id="354" r:id="rId4"/>
    <p:sldId id="355" r:id="rId5"/>
    <p:sldId id="340" r:id="rId6"/>
    <p:sldId id="344" r:id="rId7"/>
    <p:sldId id="350" r:id="rId8"/>
    <p:sldId id="353" r:id="rId9"/>
    <p:sldId id="343" r:id="rId10"/>
    <p:sldId id="352" r:id="rId11"/>
    <p:sldId id="356" r:id="rId12"/>
    <p:sldId id="35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Amberg" initials="JA" lastIdx="1" clrIdx="0">
    <p:extLst>
      <p:ext uri="{19B8F6BF-5375-455C-9EA6-DF929625EA0E}">
        <p15:presenceInfo xmlns:p15="http://schemas.microsoft.com/office/powerpoint/2012/main" userId="1a71856ea8650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5" d="100"/>
          <a:sy n="105" d="100"/>
        </p:scale>
        <p:origin x="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42513-17A0-4164-B2AE-E870E4D4944F}" type="datetimeFigureOut">
              <a:rPr lang="fr-FR" smtClean="0"/>
              <a:t>26/04/2022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D211-9AA6-46A1-822F-4686560F3ADD}" type="slidenum">
              <a:rPr lang="fr-FR" smtClean="0"/>
              <a:t>‹nr.›</a:t>
            </a:fld>
            <a:endParaRPr lang="fr-FR"/>
          </a:p>
        </p:txBody>
      </p:sp>
    </p:spTree>
    <p:extLst>
      <p:ext uri="{BB962C8B-B14F-4D97-AF65-F5344CB8AC3E}">
        <p14:creationId xmlns:p14="http://schemas.microsoft.com/office/powerpoint/2010/main" val="317035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3FE48-133F-4FC5-AD06-20D0649D33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04B579-4B6A-418C-A1C5-9AB3E45EE9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8A9E79-152D-426F-A86F-720AB78D2EF4}"/>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4E0933CE-3085-4344-ACCF-1BD312AB3E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7EF9EC-DCA8-4851-8B29-A8D3F68E3D69}"/>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11696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77440-03DF-405D-BC4E-5D748A3572E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BC39468-D99B-460D-B216-FECDA0F97C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0BC1C7-0D13-4050-8C69-35E4DFF4F5B9}"/>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7D64662D-8703-43B6-9E34-5798F9F5D6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652EF3-7B83-4271-A892-26BCF966C779}"/>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367449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BDB0BB-8166-445E-A382-02B30379042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2DF4BD-26AD-4440-B354-9F9013EDEA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001B52-2CE3-4160-B990-1548E24A9AA9}"/>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561A3856-7A60-46AF-B83E-DE76E00B33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1C8E38-FCEC-4CD6-8DC5-81AA6853BC39}"/>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422763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9A072-1B35-40B7-BF32-4096EE7B4A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9E879C-8FC3-447B-B39B-E34FBC5C29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B9ADA8-D3C7-47CF-BD66-D49219AF2345}"/>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830B5575-9517-4566-9982-7ECA2F2FB0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D41EFC-8162-45CB-91BA-D24F11AB4A8E}"/>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316617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5E2D3-BA3C-4359-97CA-652B629B3DB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975BE3-A45E-48FD-8895-B0389A922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FE34635-18EE-45AD-A42C-1BD69718D1C6}"/>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052292C1-D106-4BCE-9D89-6A37E4A4F9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96BE1E-EF17-4C6D-A8D6-9CC63B1F1F5D}"/>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17923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8512D-F29B-482A-80CD-7E42C93C7E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AAEA89-C1C3-4703-9B21-9250AED67D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945DE7-3537-40A0-A526-9E79625447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515E52D-C194-4353-849E-26A0C249E37A}"/>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6" name="Espace réservé du pied de page 5">
            <a:extLst>
              <a:ext uri="{FF2B5EF4-FFF2-40B4-BE49-F238E27FC236}">
                <a16:creationId xmlns:a16="http://schemas.microsoft.com/office/drawing/2014/main" id="{EDB2663E-0A61-407D-A49F-6989B85C91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9051E8-B37D-40FF-BF74-F29652EB4E2D}"/>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394886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7208E-0756-40BB-AC99-48BE873469E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39CD5B8-5633-4D16-B438-65A8024D6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8A0368A-A3B3-47DF-94D6-344F9C6F1A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CE108F-94E7-43E5-9C98-83546073B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0A6D85-0AA2-42DB-ADCD-2151D36029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0E3ECE-5519-4538-B0F7-76DD01066415}"/>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8" name="Espace réservé du pied de page 7">
            <a:extLst>
              <a:ext uri="{FF2B5EF4-FFF2-40B4-BE49-F238E27FC236}">
                <a16:creationId xmlns:a16="http://schemas.microsoft.com/office/drawing/2014/main" id="{CEAD0212-747A-46C2-8647-0DE50D3307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A7A08FF-C812-456A-98EA-CDCE0D1D4F46}"/>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426265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6BCF6-106F-4D10-A458-BEC19C400B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4F63B6-18A8-4007-A461-8280825C2CDA}"/>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4" name="Espace réservé du pied de page 3">
            <a:extLst>
              <a:ext uri="{FF2B5EF4-FFF2-40B4-BE49-F238E27FC236}">
                <a16:creationId xmlns:a16="http://schemas.microsoft.com/office/drawing/2014/main" id="{FDC122BE-8993-4BC6-B7CA-3344679B47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F94583-731D-4B50-8E43-096579738006}"/>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369710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413CCCF-58A9-4479-BFED-3A956C17A351}"/>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3" name="Espace réservé du pied de page 2">
            <a:extLst>
              <a:ext uri="{FF2B5EF4-FFF2-40B4-BE49-F238E27FC236}">
                <a16:creationId xmlns:a16="http://schemas.microsoft.com/office/drawing/2014/main" id="{0450FCB4-3654-4239-9907-CB7BC9D201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FED945B-FCD2-442B-9847-06B024E531F8}"/>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150659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D6829-DAC7-44BD-A790-F58F3C27D3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420B23C-613F-440C-A7BD-C9FE31CB8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8FB1380-CA0C-414F-AA4D-459D3A7FE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201967-6025-4F8B-A24B-F996B6AFAD1E}"/>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6" name="Espace réservé du pied de page 5">
            <a:extLst>
              <a:ext uri="{FF2B5EF4-FFF2-40B4-BE49-F238E27FC236}">
                <a16:creationId xmlns:a16="http://schemas.microsoft.com/office/drawing/2014/main" id="{AE32E337-E6C7-4780-BABB-1CF1C67C5B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BC42C3-9870-405B-AECB-59DA4C81BB7E}"/>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36348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BC7FE-FF05-4AA6-B05A-1C7FA5F12C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AD6CC59-0AA1-42EA-BBF3-8881563A0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6966B1-DEA3-4705-921B-DC4696CF2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E9BB0A-401A-49BC-9852-E179D085DD0E}"/>
              </a:ext>
            </a:extLst>
          </p:cNvPr>
          <p:cNvSpPr>
            <a:spLocks noGrp="1"/>
          </p:cNvSpPr>
          <p:nvPr>
            <p:ph type="dt" sz="half" idx="10"/>
          </p:nvPr>
        </p:nvSpPr>
        <p:spPr/>
        <p:txBody>
          <a:bodyPr/>
          <a:lstStyle/>
          <a:p>
            <a:fld id="{7FA7BC0A-9C05-4011-8B24-CDDF2AA8D009}" type="datetimeFigureOut">
              <a:rPr lang="fr-FR" smtClean="0"/>
              <a:t>26/04/2022</a:t>
            </a:fld>
            <a:endParaRPr lang="fr-FR"/>
          </a:p>
        </p:txBody>
      </p:sp>
      <p:sp>
        <p:nvSpPr>
          <p:cNvPr id="6" name="Espace réservé du pied de page 5">
            <a:extLst>
              <a:ext uri="{FF2B5EF4-FFF2-40B4-BE49-F238E27FC236}">
                <a16:creationId xmlns:a16="http://schemas.microsoft.com/office/drawing/2014/main" id="{B1159D4B-D3A5-411E-82E5-1FB0B9537C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E06397-2A3E-4484-BF24-B91184437280}"/>
              </a:ext>
            </a:extLst>
          </p:cNvPr>
          <p:cNvSpPr>
            <a:spLocks noGrp="1"/>
          </p:cNvSpPr>
          <p:nvPr>
            <p:ph type="sldNum" sz="quarter" idx="12"/>
          </p:nvPr>
        </p:nvSpPr>
        <p:spPr/>
        <p:txBody>
          <a:bodyPr/>
          <a:lstStyle/>
          <a:p>
            <a:fld id="{52CC5D83-777D-4A7D-8FBC-C810600DCA8D}" type="slidenum">
              <a:rPr lang="fr-FR" smtClean="0"/>
              <a:t>‹nr.›</a:t>
            </a:fld>
            <a:endParaRPr lang="fr-FR"/>
          </a:p>
        </p:txBody>
      </p:sp>
    </p:spTree>
    <p:extLst>
      <p:ext uri="{BB962C8B-B14F-4D97-AF65-F5344CB8AC3E}">
        <p14:creationId xmlns:p14="http://schemas.microsoft.com/office/powerpoint/2010/main" val="101677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C34905-7D83-41C8-A587-549148AB9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ECF942-D4C8-4A5D-8B79-43614B01F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611D66-EC71-45DC-8302-9F6F68B90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7BC0A-9C05-4011-8B24-CDDF2AA8D009}" type="datetimeFigureOut">
              <a:rPr lang="fr-FR" smtClean="0"/>
              <a:t>26/04/2022</a:t>
            </a:fld>
            <a:endParaRPr lang="fr-FR"/>
          </a:p>
        </p:txBody>
      </p:sp>
      <p:sp>
        <p:nvSpPr>
          <p:cNvPr id="5" name="Espace réservé du pied de page 4">
            <a:extLst>
              <a:ext uri="{FF2B5EF4-FFF2-40B4-BE49-F238E27FC236}">
                <a16:creationId xmlns:a16="http://schemas.microsoft.com/office/drawing/2014/main" id="{9A3BAA7B-E1CD-40E3-AAE4-8D41C03F4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F2CFED-4B96-4B5F-A670-DAE956B59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C5D83-777D-4A7D-8FBC-C810600DCA8D}" type="slidenum">
              <a:rPr lang="fr-FR" smtClean="0"/>
              <a:t>‹nr.›</a:t>
            </a:fld>
            <a:endParaRPr lang="fr-FR"/>
          </a:p>
        </p:txBody>
      </p:sp>
    </p:spTree>
    <p:extLst>
      <p:ext uri="{BB962C8B-B14F-4D97-AF65-F5344CB8AC3E}">
        <p14:creationId xmlns:p14="http://schemas.microsoft.com/office/powerpoint/2010/main" val="6568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hyperlink" Target="https://www.ludo-vic.com/chamilo/demo/BasicFrancaisV1/exemples/Karaoke2.mp4" TargetMode="External"/><Relationship Id="rId7" Type="http://schemas.openxmlformats.org/officeDocument/2006/relationships/hyperlink" Target="https://www.ludo-vic.com/chamilo/demo/BasicFrancaisV1/exemples/Alphabet.mp4"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www.ludo-vic.com/chamilo/demo/BasicFrancaisV1/exemples/AI6.mp4" TargetMode="External"/><Relationship Id="rId5" Type="http://schemas.openxmlformats.org/officeDocument/2006/relationships/hyperlink" Target="https://www.ludo-vic.com/chamilo/demo/BasicFrancaisV1/exemples/PictionaryX.mp4" TargetMode="External"/><Relationship Id="rId4" Type="http://schemas.openxmlformats.org/officeDocument/2006/relationships/hyperlink" Target="https://www.ludo-vic.com/chamilo/demo/BasicFrancaisV1/exemples/Prononciation2.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gidf.cnrs.fr/"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EE1CF-F6C3-47B6-B9D7-CE7C813B7E77}"/>
              </a:ext>
            </a:extLst>
          </p:cNvPr>
          <p:cNvSpPr>
            <a:spLocks noGrp="1"/>
          </p:cNvSpPr>
          <p:nvPr>
            <p:ph type="ctrTitle"/>
          </p:nvPr>
        </p:nvSpPr>
        <p:spPr>
          <a:xfrm>
            <a:off x="1506950" y="4667416"/>
            <a:ext cx="9178100" cy="2008833"/>
          </a:xfrm>
        </p:spPr>
        <p:txBody>
          <a:bodyPr>
            <a:normAutofit fontScale="90000"/>
          </a:bodyPr>
          <a:lstStyle/>
          <a:p>
            <a:r>
              <a:rPr lang="fr-FR" b="1" dirty="0" err="1"/>
              <a:t>BasicFrançais</a:t>
            </a:r>
            <a:br>
              <a:rPr lang="fr-FR" b="1" dirty="0"/>
            </a:br>
            <a:br>
              <a:rPr lang="fr-FR" b="1" dirty="0"/>
            </a:br>
            <a:r>
              <a:rPr lang="fr-FR" sz="2700" b="1" dirty="0"/>
              <a:t>contact : jack@ludo-vic.com</a:t>
            </a:r>
            <a:endParaRPr lang="fr-FR" b="1" dirty="0"/>
          </a:p>
        </p:txBody>
      </p:sp>
      <p:pic>
        <p:nvPicPr>
          <p:cNvPr id="5" name="Image 4">
            <a:extLst>
              <a:ext uri="{FF2B5EF4-FFF2-40B4-BE49-F238E27FC236}">
                <a16:creationId xmlns:a16="http://schemas.microsoft.com/office/drawing/2014/main" id="{C02B74E0-D9FF-4B7E-8293-183F584F7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352" y="1351479"/>
            <a:ext cx="4677047" cy="3407685"/>
          </a:xfrm>
          <a:prstGeom prst="rect">
            <a:avLst/>
          </a:prstGeom>
        </p:spPr>
      </p:pic>
      <p:pic>
        <p:nvPicPr>
          <p:cNvPr id="16" name="Image 15">
            <a:extLst>
              <a:ext uri="{FF2B5EF4-FFF2-40B4-BE49-F238E27FC236}">
                <a16:creationId xmlns:a16="http://schemas.microsoft.com/office/drawing/2014/main" id="{9D45347E-3F68-4AF5-AF74-D71DD8F84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428" y="87221"/>
            <a:ext cx="4152900" cy="1504950"/>
          </a:xfrm>
          <a:prstGeom prst="rect">
            <a:avLst/>
          </a:prstGeom>
        </p:spPr>
      </p:pic>
      <p:pic>
        <p:nvPicPr>
          <p:cNvPr id="18" name="Image 17">
            <a:extLst>
              <a:ext uri="{FF2B5EF4-FFF2-40B4-BE49-F238E27FC236}">
                <a16:creationId xmlns:a16="http://schemas.microsoft.com/office/drawing/2014/main" id="{40DBF0D0-85CD-427A-8410-0EBFF9146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2" y="87221"/>
            <a:ext cx="2552700" cy="1628775"/>
          </a:xfrm>
          <a:prstGeom prst="rect">
            <a:avLst/>
          </a:prstGeom>
        </p:spPr>
      </p:pic>
      <p:pic>
        <p:nvPicPr>
          <p:cNvPr id="20" name="Image 19">
            <a:extLst>
              <a:ext uri="{FF2B5EF4-FFF2-40B4-BE49-F238E27FC236}">
                <a16:creationId xmlns:a16="http://schemas.microsoft.com/office/drawing/2014/main" id="{6D41A7A7-7419-4D01-8DFD-323866A74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61" y="5506521"/>
            <a:ext cx="3590925" cy="876300"/>
          </a:xfrm>
          <a:prstGeom prst="rect">
            <a:avLst/>
          </a:prstGeom>
        </p:spPr>
      </p:pic>
      <p:pic>
        <p:nvPicPr>
          <p:cNvPr id="22" name="Image 21">
            <a:extLst>
              <a:ext uri="{FF2B5EF4-FFF2-40B4-BE49-F238E27FC236}">
                <a16:creationId xmlns:a16="http://schemas.microsoft.com/office/drawing/2014/main" id="{AEE7EB10-D50F-4605-9EEB-646C9C90A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4878" y="5237040"/>
            <a:ext cx="1924319" cy="1533739"/>
          </a:xfrm>
          <a:prstGeom prst="rect">
            <a:avLst/>
          </a:prstGeom>
        </p:spPr>
      </p:pic>
    </p:spTree>
    <p:extLst>
      <p:ext uri="{BB962C8B-B14F-4D97-AF65-F5344CB8AC3E}">
        <p14:creationId xmlns:p14="http://schemas.microsoft.com/office/powerpoint/2010/main" val="179386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6" name="Rectangle 1">
            <a:extLst>
              <a:ext uri="{FF2B5EF4-FFF2-40B4-BE49-F238E27FC236}">
                <a16:creationId xmlns:a16="http://schemas.microsoft.com/office/drawing/2014/main" id="{B4505BE7-3B4B-482E-8004-89F990171665}"/>
              </a:ext>
            </a:extLst>
          </p:cNvPr>
          <p:cNvSpPr>
            <a:spLocks noChangeArrowheads="1"/>
          </p:cNvSpPr>
          <p:nvPr/>
        </p:nvSpPr>
        <p:spPr bwMode="auto">
          <a:xfrm>
            <a:off x="4802188" y="1825625"/>
            <a:ext cx="19750576" cy="46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70E40B64-6B11-487A-8B61-98BFA0FEBFC3}"/>
              </a:ext>
            </a:extLst>
          </p:cNvPr>
          <p:cNvSpPr txBox="1"/>
          <p:nvPr/>
        </p:nvSpPr>
        <p:spPr>
          <a:xfrm>
            <a:off x="3077554" y="347851"/>
            <a:ext cx="5268045" cy="830997"/>
          </a:xfrm>
          <a:prstGeom prst="rect">
            <a:avLst/>
          </a:prstGeom>
          <a:noFill/>
        </p:spPr>
        <p:txBody>
          <a:bodyPr wrap="none" rtlCol="0">
            <a:spAutoFit/>
          </a:bodyPr>
          <a:lstStyle/>
          <a:p>
            <a:r>
              <a:rPr lang="fr-FR" sz="2400" b="1" dirty="0"/>
              <a:t>                           Exemples</a:t>
            </a:r>
            <a:br>
              <a:rPr lang="fr-FR" sz="2400" b="1" dirty="0"/>
            </a:br>
            <a:r>
              <a:rPr lang="fr-FR" sz="2400" b="1" dirty="0"/>
              <a:t> ( vidéos d’extraits - cliquez sur les liens)</a:t>
            </a:r>
          </a:p>
        </p:txBody>
      </p:sp>
      <p:sp>
        <p:nvSpPr>
          <p:cNvPr id="2" name="ZoneTexte 1">
            <a:extLst>
              <a:ext uri="{FF2B5EF4-FFF2-40B4-BE49-F238E27FC236}">
                <a16:creationId xmlns:a16="http://schemas.microsoft.com/office/drawing/2014/main" id="{A8BA8382-E11C-4285-A360-C04621034228}"/>
              </a:ext>
            </a:extLst>
          </p:cNvPr>
          <p:cNvSpPr txBox="1"/>
          <p:nvPr/>
        </p:nvSpPr>
        <p:spPr>
          <a:xfrm>
            <a:off x="2199861" y="3317681"/>
            <a:ext cx="7792278" cy="2677656"/>
          </a:xfrm>
          <a:prstGeom prst="rect">
            <a:avLst/>
          </a:prstGeom>
          <a:noFill/>
        </p:spPr>
        <p:txBody>
          <a:bodyPr wrap="square" rtlCol="0">
            <a:spAutoFit/>
          </a:bodyPr>
          <a:lstStyle/>
          <a:p>
            <a:r>
              <a:rPr lang="fr-FR" sz="2400" dirty="0">
                <a:hlinkClick r:id="rId3"/>
              </a:rPr>
              <a:t>Karaoké</a:t>
            </a:r>
            <a:r>
              <a:rPr lang="fr-FR" sz="2400" dirty="0"/>
              <a:t>                                            </a:t>
            </a:r>
            <a:r>
              <a:rPr lang="fr-FR" sz="2400" dirty="0">
                <a:hlinkClick r:id="rId4"/>
              </a:rPr>
              <a:t>Reconnaissance de la parole</a:t>
            </a:r>
            <a:r>
              <a:rPr lang="fr-FR" sz="2400" dirty="0"/>
              <a:t>                                </a:t>
            </a:r>
            <a:br>
              <a:rPr lang="fr-FR" sz="2400" dirty="0"/>
            </a:br>
            <a:br>
              <a:rPr lang="fr-FR" sz="2400" dirty="0"/>
            </a:br>
            <a:r>
              <a:rPr lang="fr-FR" sz="2400" dirty="0" err="1">
                <a:hlinkClick r:id="rId5"/>
              </a:rPr>
              <a:t>Pictionary</a:t>
            </a:r>
            <a:r>
              <a:rPr lang="fr-FR" sz="2400" dirty="0"/>
              <a:t>                                        </a:t>
            </a:r>
            <a:r>
              <a:rPr lang="fr-FR" sz="2400" dirty="0">
                <a:hlinkClick r:id="rId6"/>
              </a:rPr>
              <a:t>"Intelligence artificielle"</a:t>
            </a:r>
            <a:br>
              <a:rPr lang="fr-FR" sz="2400" dirty="0"/>
            </a:br>
            <a:br>
              <a:rPr lang="fr-FR" sz="2400" dirty="0"/>
            </a:br>
            <a:r>
              <a:rPr lang="fr-FR" sz="2400" dirty="0">
                <a:hlinkClick r:id="rId7"/>
              </a:rPr>
              <a:t>Alphabet</a:t>
            </a:r>
            <a:br>
              <a:rPr lang="fr-FR" sz="2400" dirty="0"/>
            </a:br>
            <a:br>
              <a:rPr lang="fr-FR" sz="2400" dirty="0"/>
            </a:br>
            <a:endParaRPr lang="fr-FR" sz="2400" dirty="0"/>
          </a:p>
        </p:txBody>
      </p:sp>
      <p:sp>
        <p:nvSpPr>
          <p:cNvPr id="3" name="ZoneTexte 2">
            <a:extLst>
              <a:ext uri="{FF2B5EF4-FFF2-40B4-BE49-F238E27FC236}">
                <a16:creationId xmlns:a16="http://schemas.microsoft.com/office/drawing/2014/main" id="{631D0C43-3559-4425-A73E-6F2C0A880BD8}"/>
              </a:ext>
            </a:extLst>
          </p:cNvPr>
          <p:cNvSpPr txBox="1"/>
          <p:nvPr/>
        </p:nvSpPr>
        <p:spPr>
          <a:xfrm>
            <a:off x="2242288" y="2005135"/>
            <a:ext cx="6938575" cy="369332"/>
          </a:xfrm>
          <a:prstGeom prst="rect">
            <a:avLst/>
          </a:prstGeom>
          <a:noFill/>
        </p:spPr>
        <p:txBody>
          <a:bodyPr wrap="square" rtlCol="0">
            <a:spAutoFit/>
          </a:bodyPr>
          <a:lstStyle/>
          <a:p>
            <a:r>
              <a:rPr lang="fr-FR" dirty="0"/>
              <a:t>Pour rappel, ces extraits sont pris sur la version langue source anglaise :</a:t>
            </a:r>
          </a:p>
        </p:txBody>
      </p:sp>
    </p:spTree>
    <p:extLst>
      <p:ext uri="{BB962C8B-B14F-4D97-AF65-F5344CB8AC3E}">
        <p14:creationId xmlns:p14="http://schemas.microsoft.com/office/powerpoint/2010/main" val="87467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6" name="Rectangle 1">
            <a:extLst>
              <a:ext uri="{FF2B5EF4-FFF2-40B4-BE49-F238E27FC236}">
                <a16:creationId xmlns:a16="http://schemas.microsoft.com/office/drawing/2014/main" id="{B4505BE7-3B4B-482E-8004-89F990171665}"/>
              </a:ext>
            </a:extLst>
          </p:cNvPr>
          <p:cNvSpPr>
            <a:spLocks noChangeArrowheads="1"/>
          </p:cNvSpPr>
          <p:nvPr/>
        </p:nvSpPr>
        <p:spPr bwMode="auto">
          <a:xfrm>
            <a:off x="4802188" y="1825625"/>
            <a:ext cx="19750576" cy="46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70E40B64-6B11-487A-8B61-98BFA0FEBFC3}"/>
              </a:ext>
            </a:extLst>
          </p:cNvPr>
          <p:cNvSpPr txBox="1"/>
          <p:nvPr/>
        </p:nvSpPr>
        <p:spPr>
          <a:xfrm>
            <a:off x="2834640" y="922526"/>
            <a:ext cx="5056632" cy="830997"/>
          </a:xfrm>
          <a:prstGeom prst="rect">
            <a:avLst/>
          </a:prstGeom>
          <a:noFill/>
        </p:spPr>
        <p:txBody>
          <a:bodyPr wrap="square" rtlCol="0">
            <a:spAutoFit/>
          </a:bodyPr>
          <a:lstStyle/>
          <a:p>
            <a:r>
              <a:rPr lang="fr-FR" sz="2400" b="1" dirty="0"/>
              <a:t>                           « Langues sources »</a:t>
            </a:r>
            <a:br>
              <a:rPr lang="fr-FR" sz="2400" b="1" dirty="0"/>
            </a:br>
            <a:r>
              <a:rPr lang="fr-FR" sz="2400" b="1" dirty="0"/>
              <a:t>                       en cours de finalisation</a:t>
            </a:r>
          </a:p>
        </p:txBody>
      </p:sp>
      <p:sp>
        <p:nvSpPr>
          <p:cNvPr id="4" name="ZoneTexte 3">
            <a:extLst>
              <a:ext uri="{FF2B5EF4-FFF2-40B4-BE49-F238E27FC236}">
                <a16:creationId xmlns:a16="http://schemas.microsoft.com/office/drawing/2014/main" id="{8B91C0F7-98C7-45A4-816D-436DD2CC7FE2}"/>
              </a:ext>
            </a:extLst>
          </p:cNvPr>
          <p:cNvSpPr txBox="1"/>
          <p:nvPr/>
        </p:nvSpPr>
        <p:spPr>
          <a:xfrm>
            <a:off x="978408" y="1938528"/>
            <a:ext cx="9610344" cy="2031325"/>
          </a:xfrm>
          <a:prstGeom prst="rect">
            <a:avLst/>
          </a:prstGeom>
          <a:noFill/>
        </p:spPr>
        <p:txBody>
          <a:bodyPr wrap="square" rtlCol="0">
            <a:spAutoFit/>
          </a:bodyPr>
          <a:lstStyle/>
          <a:p>
            <a:r>
              <a:rPr lang="fr-FR" dirty="0"/>
              <a:t>Anglais (UK)		Arabe standard		Pashto		Mandarin</a:t>
            </a:r>
            <a:br>
              <a:rPr lang="fr-FR" dirty="0"/>
            </a:br>
            <a:r>
              <a:rPr lang="fr-FR" dirty="0"/>
              <a:t>Anglais (USA)		Arabe tunisien		Dari		Japonais</a:t>
            </a:r>
          </a:p>
          <a:p>
            <a:r>
              <a:rPr lang="fr-FR" dirty="0"/>
              <a:t>Allemand			Kabyle			Bangladeshi</a:t>
            </a:r>
            <a:br>
              <a:rPr lang="fr-FR" dirty="0"/>
            </a:br>
            <a:r>
              <a:rPr lang="fr-FR" dirty="0"/>
              <a:t>Espagnol			</a:t>
            </a:r>
            <a:r>
              <a:rPr lang="fr-FR"/>
              <a:t>Arabo-syrien                              Ukrainien</a:t>
            </a:r>
            <a:br>
              <a:rPr lang="fr-FR" dirty="0"/>
            </a:br>
            <a:r>
              <a:rPr lang="fr-FR" dirty="0"/>
              <a:t>Néerlandais		</a:t>
            </a:r>
            <a:br>
              <a:rPr lang="fr-FR" dirty="0"/>
            </a:br>
            <a:r>
              <a:rPr lang="fr-FR" dirty="0"/>
              <a:t>Portugais</a:t>
            </a:r>
            <a:br>
              <a:rPr lang="fr-FR" dirty="0"/>
            </a:br>
            <a:r>
              <a:rPr lang="fr-FR" dirty="0" err="1"/>
              <a:t>Portugais</a:t>
            </a:r>
            <a:r>
              <a:rPr lang="fr-FR" dirty="0"/>
              <a:t> du Brésil</a:t>
            </a:r>
          </a:p>
        </p:txBody>
      </p:sp>
      <p:sp>
        <p:nvSpPr>
          <p:cNvPr id="8" name="ZoneTexte 7">
            <a:extLst>
              <a:ext uri="{FF2B5EF4-FFF2-40B4-BE49-F238E27FC236}">
                <a16:creationId xmlns:a16="http://schemas.microsoft.com/office/drawing/2014/main" id="{BB28D4AF-E00E-4A33-830C-C679A2BE6C3C}"/>
              </a:ext>
            </a:extLst>
          </p:cNvPr>
          <p:cNvSpPr txBox="1"/>
          <p:nvPr/>
        </p:nvSpPr>
        <p:spPr>
          <a:xfrm>
            <a:off x="2834640" y="4026304"/>
            <a:ext cx="5056632" cy="830997"/>
          </a:xfrm>
          <a:prstGeom prst="rect">
            <a:avLst/>
          </a:prstGeom>
          <a:noFill/>
        </p:spPr>
        <p:txBody>
          <a:bodyPr wrap="square" rtlCol="0">
            <a:spAutoFit/>
          </a:bodyPr>
          <a:lstStyle/>
          <a:p>
            <a:r>
              <a:rPr lang="fr-FR" sz="2400" b="1" dirty="0"/>
              <a:t>                           « Langues sources »</a:t>
            </a:r>
            <a:br>
              <a:rPr lang="fr-FR" sz="2400" b="1" dirty="0"/>
            </a:br>
            <a:r>
              <a:rPr lang="fr-FR" sz="2400" b="1" dirty="0"/>
              <a:t>                      en cours de financement</a:t>
            </a:r>
          </a:p>
        </p:txBody>
      </p:sp>
      <p:sp>
        <p:nvSpPr>
          <p:cNvPr id="9" name="ZoneTexte 8">
            <a:extLst>
              <a:ext uri="{FF2B5EF4-FFF2-40B4-BE49-F238E27FC236}">
                <a16:creationId xmlns:a16="http://schemas.microsoft.com/office/drawing/2014/main" id="{08AC5CC8-7D93-4702-95CE-2920110E8CB1}"/>
              </a:ext>
            </a:extLst>
          </p:cNvPr>
          <p:cNvSpPr txBox="1"/>
          <p:nvPr/>
        </p:nvSpPr>
        <p:spPr>
          <a:xfrm>
            <a:off x="978408" y="4913753"/>
            <a:ext cx="9610344" cy="1477328"/>
          </a:xfrm>
          <a:prstGeom prst="rect">
            <a:avLst/>
          </a:prstGeom>
          <a:noFill/>
        </p:spPr>
        <p:txBody>
          <a:bodyPr wrap="square" rtlCol="0">
            <a:spAutoFit/>
          </a:bodyPr>
          <a:lstStyle/>
          <a:p>
            <a:r>
              <a:rPr lang="fr-FR" dirty="0"/>
              <a:t>Tibétain ( France Terre d’Asile)	Créole Haïtien		Turc</a:t>
            </a:r>
            <a:br>
              <a:rPr lang="fr-FR" dirty="0"/>
            </a:br>
            <a:r>
              <a:rPr lang="fr-FR" dirty="0"/>
              <a:t>Bambara				Comorien(s)		Serbo-croate</a:t>
            </a:r>
          </a:p>
          <a:p>
            <a:r>
              <a:rPr lang="fr-FR" dirty="0"/>
              <a:t>Peul			</a:t>
            </a:r>
            <a:r>
              <a:rPr lang="fr-FR"/>
              <a:t>	Malgache			Russe</a:t>
            </a:r>
            <a:br>
              <a:rPr lang="fr-FR" dirty="0"/>
            </a:br>
            <a:r>
              <a:rPr lang="fr-FR" dirty="0"/>
              <a:t>Soninké</a:t>
            </a:r>
            <a:br>
              <a:rPr lang="fr-FR" dirty="0"/>
            </a:br>
            <a:r>
              <a:rPr lang="fr-FR" dirty="0"/>
              <a:t>Tigrinya</a:t>
            </a:r>
          </a:p>
        </p:txBody>
      </p:sp>
    </p:spTree>
    <p:extLst>
      <p:ext uri="{BB962C8B-B14F-4D97-AF65-F5344CB8AC3E}">
        <p14:creationId xmlns:p14="http://schemas.microsoft.com/office/powerpoint/2010/main" val="51482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CDA09-AE1A-4517-A401-71A04727C23D}"/>
              </a:ext>
            </a:extLst>
          </p:cNvPr>
          <p:cNvSpPr>
            <a:spLocks noGrp="1"/>
          </p:cNvSpPr>
          <p:nvPr>
            <p:ph type="ctrTitle"/>
          </p:nvPr>
        </p:nvSpPr>
        <p:spPr>
          <a:xfrm>
            <a:off x="2667000" y="1699024"/>
            <a:ext cx="6858000" cy="567763"/>
          </a:xfrm>
        </p:spPr>
        <p:txBody>
          <a:bodyPr>
            <a:normAutofit fontScale="90000"/>
          </a:bodyPr>
          <a:lstStyle/>
          <a:p>
            <a:r>
              <a:rPr lang="en-US" sz="4000" b="1" dirty="0" err="1">
                <a:latin typeface="+mn-lt"/>
                <a:ea typeface="+mn-ea"/>
                <a:cs typeface="+mn-cs"/>
              </a:rPr>
              <a:t>L’Equipe</a:t>
            </a:r>
            <a:br>
              <a:rPr lang="en-US" sz="2025" dirty="0"/>
            </a:br>
            <a:br>
              <a:rPr lang="en-US" dirty="0"/>
            </a:br>
            <a:endParaRPr lang="fr-FR" dirty="0"/>
          </a:p>
        </p:txBody>
      </p:sp>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60" y="76004"/>
            <a:ext cx="1915341" cy="1012025"/>
          </a:xfrm>
          <a:prstGeom prst="rect">
            <a:avLst/>
          </a:prstGeom>
        </p:spPr>
      </p:pic>
      <p:sp>
        <p:nvSpPr>
          <p:cNvPr id="3" name="Rectangle 2">
            <a:extLst>
              <a:ext uri="{FF2B5EF4-FFF2-40B4-BE49-F238E27FC236}">
                <a16:creationId xmlns:a16="http://schemas.microsoft.com/office/drawing/2014/main" id="{FFE2ACBE-E7CC-4073-80E7-D003E661A7BB}"/>
              </a:ext>
            </a:extLst>
          </p:cNvPr>
          <p:cNvSpPr/>
          <p:nvPr/>
        </p:nvSpPr>
        <p:spPr>
          <a:xfrm>
            <a:off x="349757" y="868412"/>
            <a:ext cx="8918367" cy="5970865"/>
          </a:xfrm>
          <a:prstGeom prst="rect">
            <a:avLst/>
          </a:prstGeom>
        </p:spPr>
        <p:txBody>
          <a:bodyPr wrap="square">
            <a:spAutoFit/>
          </a:bodyPr>
          <a:lstStyle/>
          <a:p>
            <a:pPr algn="l"/>
            <a:r>
              <a:rPr lang="en-US" sz="1600" b="1" dirty="0"/>
              <a:t>Jacques-Olivier (Jack) AMBERG :   </a:t>
            </a:r>
            <a:r>
              <a:rPr lang="en-US" sz="1600" b="1" dirty="0" err="1"/>
              <a:t>Président</a:t>
            </a:r>
            <a:r>
              <a:rPr lang="en-US" sz="1600" b="1" dirty="0"/>
              <a:t> </a:t>
            </a:r>
            <a:r>
              <a:rPr lang="en-US" sz="1600" b="1" dirty="0" err="1"/>
              <a:t>fondateur</a:t>
            </a:r>
            <a:br>
              <a:rPr lang="en-US" sz="1600" b="1" dirty="0"/>
            </a:br>
            <a:r>
              <a:rPr lang="en-US" sz="1600" b="1" dirty="0"/>
              <a:t>Business Angel </a:t>
            </a:r>
            <a:r>
              <a:rPr lang="en-US" sz="1600" b="1" dirty="0" err="1"/>
              <a:t>depuis</a:t>
            </a:r>
            <a:r>
              <a:rPr lang="en-US" sz="1600" b="1" dirty="0"/>
              <a:t> mi90s,  Serial Entrepreneur </a:t>
            </a:r>
            <a:r>
              <a:rPr lang="en-US" sz="1600" b="1" dirty="0" err="1"/>
              <a:t>depuis</a:t>
            </a:r>
            <a:r>
              <a:rPr lang="en-US" sz="1600" b="1" dirty="0"/>
              <a:t> 1987</a:t>
            </a:r>
            <a:br>
              <a:rPr lang="en-US" sz="1600" b="1" dirty="0"/>
            </a:br>
            <a:r>
              <a:rPr lang="en-US" sz="1600" b="1" dirty="0"/>
              <a:t>MBA UCLA in International Finance 1981</a:t>
            </a:r>
            <a:br>
              <a:rPr lang="en-US" sz="1600" b="1" dirty="0"/>
            </a:br>
            <a:r>
              <a:rPr lang="en-US" sz="1600" b="1" dirty="0" err="1"/>
              <a:t>Ingénieur</a:t>
            </a:r>
            <a:r>
              <a:rPr lang="en-US" sz="1600" b="1" dirty="0"/>
              <a:t> ENSIMAG 1979 – Major Concours ENSI</a:t>
            </a:r>
            <a:br>
              <a:rPr lang="en-US" sz="1600" b="1" dirty="0"/>
            </a:br>
            <a:br>
              <a:rPr lang="en-US" sz="1600" b="1" dirty="0"/>
            </a:br>
            <a:br>
              <a:rPr lang="en-US" sz="1600" b="1" dirty="0"/>
            </a:br>
            <a:r>
              <a:rPr lang="fr-FR" sz="1600" b="1" dirty="0"/>
              <a:t>Atef BEN YOUSSEF : R&amp;D Manager</a:t>
            </a:r>
            <a:br>
              <a:rPr lang="fr-FR" sz="1600" b="1" dirty="0"/>
            </a:br>
            <a:r>
              <a:rPr lang="fr-FR" sz="1600" b="1" dirty="0"/>
              <a:t>Docteur en Intelligence Artificielle – U. Grenoble 2011</a:t>
            </a:r>
          </a:p>
          <a:p>
            <a:pPr algn="l"/>
            <a:r>
              <a:rPr lang="fr-FR" sz="1600" b="1" dirty="0"/>
              <a:t>Agents conversationnels interactifs</a:t>
            </a:r>
            <a:br>
              <a:rPr lang="fr-FR" sz="1600" b="1" dirty="0"/>
            </a:br>
            <a:r>
              <a:rPr lang="fr-FR" sz="1600" b="1" dirty="0"/>
              <a:t>Arabe, français, anglais</a:t>
            </a:r>
          </a:p>
          <a:p>
            <a:pPr algn="l"/>
            <a:br>
              <a:rPr lang="en-US" sz="1600" b="1" dirty="0"/>
            </a:br>
            <a:r>
              <a:rPr lang="fr-FR" sz="1600" b="1" dirty="0"/>
              <a:t>Sandrine HIDALGO VIDAL :   Responsable Production</a:t>
            </a:r>
          </a:p>
          <a:p>
            <a:pPr algn="l"/>
            <a:r>
              <a:rPr lang="fr-FR" sz="1600" b="1" dirty="0"/>
              <a:t>20 ans de formation au FLE à l’Alliance Française</a:t>
            </a:r>
            <a:br>
              <a:rPr lang="fr-FR" sz="1600" b="1" dirty="0"/>
            </a:br>
            <a:r>
              <a:rPr lang="fr-FR" sz="1600" b="1" dirty="0"/>
              <a:t>Français,  espagnol</a:t>
            </a:r>
            <a:br>
              <a:rPr lang="fr-FR" sz="1600" b="1" dirty="0"/>
            </a:br>
            <a:br>
              <a:rPr lang="fr-FR" sz="1600" b="1" dirty="0"/>
            </a:br>
            <a:r>
              <a:rPr lang="fr-FR" sz="1600" b="1" dirty="0" err="1"/>
              <a:t>J</a:t>
            </a:r>
            <a:r>
              <a:rPr lang="fr-FR" sz="1600" b="1" dirty="0" err="1">
                <a:latin typeface="+mj-lt"/>
              </a:rPr>
              <a:t>ú</a:t>
            </a:r>
            <a:r>
              <a:rPr lang="fr-FR" sz="1600" b="1" dirty="0" err="1"/>
              <a:t>lia</a:t>
            </a:r>
            <a:r>
              <a:rPr lang="fr-FR" sz="1600" b="1" dirty="0"/>
              <a:t> SENE :  Illustratrice</a:t>
            </a:r>
            <a:br>
              <a:rPr lang="fr-FR" sz="1600" b="1" dirty="0"/>
            </a:br>
            <a:r>
              <a:rPr lang="fr-FR" sz="1600" b="1" dirty="0"/>
              <a:t>6 ans d’expérience,  dont la création d’App éducative</a:t>
            </a:r>
          </a:p>
          <a:p>
            <a:pPr algn="l"/>
            <a:r>
              <a:rPr lang="fr-FR" sz="1600" b="1" dirty="0"/>
              <a:t>Portugais(brésilien), anglais, français</a:t>
            </a:r>
            <a:br>
              <a:rPr lang="fr-FR" sz="1600" b="1" dirty="0"/>
            </a:br>
            <a:br>
              <a:rPr lang="fr-FR" sz="1600" b="1" dirty="0"/>
            </a:br>
            <a:br>
              <a:rPr lang="fr-FR" sz="1600" b="1" dirty="0"/>
            </a:br>
            <a:r>
              <a:rPr lang="fr-FR" sz="1600" b="1" dirty="0"/>
              <a:t>Adem RGUEZ :  Développeur Jeux Vidéo</a:t>
            </a:r>
            <a:br>
              <a:rPr lang="fr-FR" sz="1600" b="1" dirty="0"/>
            </a:br>
            <a:r>
              <a:rPr lang="fr-FR" sz="1600" b="1" dirty="0"/>
              <a:t>Ingénieur informaticien</a:t>
            </a:r>
            <a:br>
              <a:rPr lang="fr-FR" sz="1600" b="1" dirty="0"/>
            </a:br>
            <a:r>
              <a:rPr lang="fr-FR" sz="1600" b="1" dirty="0"/>
              <a:t>Arabe, anglais, français</a:t>
            </a:r>
            <a:br>
              <a:rPr lang="fr-FR" sz="1400" b="1" dirty="0"/>
            </a:br>
            <a:endParaRPr lang="fr-FR" sz="1400" b="1" dirty="0"/>
          </a:p>
        </p:txBody>
      </p:sp>
      <p:pic>
        <p:nvPicPr>
          <p:cNvPr id="9" name="Image 8">
            <a:extLst>
              <a:ext uri="{FF2B5EF4-FFF2-40B4-BE49-F238E27FC236}">
                <a16:creationId xmlns:a16="http://schemas.microsoft.com/office/drawing/2014/main" id="{88B62D88-E90A-460C-A173-815DD7899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84" y="2371284"/>
            <a:ext cx="1059253" cy="990960"/>
          </a:xfrm>
          <a:prstGeom prst="rect">
            <a:avLst/>
          </a:prstGeom>
        </p:spPr>
      </p:pic>
      <p:pic>
        <p:nvPicPr>
          <p:cNvPr id="7" name="Image 6">
            <a:extLst>
              <a:ext uri="{FF2B5EF4-FFF2-40B4-BE49-F238E27FC236}">
                <a16:creationId xmlns:a16="http://schemas.microsoft.com/office/drawing/2014/main" id="{506D1E81-8C46-4DB5-A5F2-2379ED921863}"/>
              </a:ext>
            </a:extLst>
          </p:cNvPr>
          <p:cNvPicPr>
            <a:picLocks noChangeAspect="1"/>
          </p:cNvPicPr>
          <p:nvPr/>
        </p:nvPicPr>
        <p:blipFill>
          <a:blip r:embed="rId4"/>
          <a:stretch>
            <a:fillRect/>
          </a:stretch>
        </p:blipFill>
        <p:spPr>
          <a:xfrm>
            <a:off x="7612273" y="747033"/>
            <a:ext cx="1024659" cy="1024659"/>
          </a:xfrm>
          <a:prstGeom prst="rect">
            <a:avLst/>
          </a:prstGeom>
        </p:spPr>
      </p:pic>
      <p:pic>
        <p:nvPicPr>
          <p:cNvPr id="6" name="Image 5">
            <a:extLst>
              <a:ext uri="{FF2B5EF4-FFF2-40B4-BE49-F238E27FC236}">
                <a16:creationId xmlns:a16="http://schemas.microsoft.com/office/drawing/2014/main" id="{24E43C75-67D3-4100-8DE5-393C7E171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657" y="3495757"/>
            <a:ext cx="1095275" cy="1024659"/>
          </a:xfrm>
          <a:prstGeom prst="rect">
            <a:avLst/>
          </a:prstGeom>
        </p:spPr>
      </p:pic>
      <p:pic>
        <p:nvPicPr>
          <p:cNvPr id="8" name="Image 7">
            <a:extLst>
              <a:ext uri="{FF2B5EF4-FFF2-40B4-BE49-F238E27FC236}">
                <a16:creationId xmlns:a16="http://schemas.microsoft.com/office/drawing/2014/main" id="{7E4F6B83-1B7C-4CB4-9AAA-1C336863012C}"/>
              </a:ext>
            </a:extLst>
          </p:cNvPr>
          <p:cNvPicPr>
            <a:picLocks noChangeAspect="1"/>
          </p:cNvPicPr>
          <p:nvPr/>
        </p:nvPicPr>
        <p:blipFill>
          <a:blip r:embed="rId6"/>
          <a:stretch>
            <a:fillRect/>
          </a:stretch>
        </p:blipFill>
        <p:spPr>
          <a:xfrm>
            <a:off x="7682696" y="4617663"/>
            <a:ext cx="1006840" cy="990960"/>
          </a:xfrm>
          <a:prstGeom prst="rect">
            <a:avLst/>
          </a:prstGeom>
        </p:spPr>
      </p:pic>
      <p:pic>
        <p:nvPicPr>
          <p:cNvPr id="11" name="Image 10">
            <a:extLst>
              <a:ext uri="{FF2B5EF4-FFF2-40B4-BE49-F238E27FC236}">
                <a16:creationId xmlns:a16="http://schemas.microsoft.com/office/drawing/2014/main" id="{AFBD5DB1-FD29-4DA7-AC65-F7CD7C3F258C}"/>
              </a:ext>
            </a:extLst>
          </p:cNvPr>
          <p:cNvPicPr>
            <a:picLocks noChangeAspect="1"/>
          </p:cNvPicPr>
          <p:nvPr/>
        </p:nvPicPr>
        <p:blipFill>
          <a:blip r:embed="rId7"/>
          <a:stretch>
            <a:fillRect/>
          </a:stretch>
        </p:blipFill>
        <p:spPr>
          <a:xfrm>
            <a:off x="7630284" y="5705871"/>
            <a:ext cx="1129426" cy="1114604"/>
          </a:xfrm>
          <a:prstGeom prst="rect">
            <a:avLst/>
          </a:prstGeom>
        </p:spPr>
      </p:pic>
    </p:spTree>
    <p:extLst>
      <p:ext uri="{BB962C8B-B14F-4D97-AF65-F5344CB8AC3E}">
        <p14:creationId xmlns:p14="http://schemas.microsoft.com/office/powerpoint/2010/main" val="234837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17551" y="330445"/>
            <a:ext cx="10956898" cy="1015663"/>
          </a:xfrm>
          <a:prstGeom prst="rect">
            <a:avLst/>
          </a:prstGeom>
          <a:noFill/>
        </p:spPr>
        <p:txBody>
          <a:bodyPr wrap="square" rtlCol="0">
            <a:spAutoFit/>
          </a:bodyPr>
          <a:lstStyle/>
          <a:p>
            <a:r>
              <a:rPr lang="fr-FR" sz="3600" b="1" dirty="0"/>
              <a:t>                                   </a:t>
            </a:r>
            <a:r>
              <a:rPr lang="fr-FR" sz="3600" b="1" dirty="0" err="1"/>
              <a:t>BasicFrançais</a:t>
            </a:r>
            <a:br>
              <a:rPr lang="fr-FR" sz="3600" b="1" dirty="0"/>
            </a:br>
            <a:endParaRPr lang="fr-FR" sz="2400" dirty="0">
              <a:solidFill>
                <a:srgbClr val="525457"/>
              </a:solidFill>
              <a:latin typeface="Open Sans"/>
            </a:endParaRPr>
          </a:p>
        </p:txBody>
      </p:sp>
      <p:sp>
        <p:nvSpPr>
          <p:cNvPr id="4" name="ZoneTexte 3">
            <a:extLst>
              <a:ext uri="{FF2B5EF4-FFF2-40B4-BE49-F238E27FC236}">
                <a16:creationId xmlns:a16="http://schemas.microsoft.com/office/drawing/2014/main" id="{BC398028-166E-45E9-9F76-D52593984D39}"/>
              </a:ext>
            </a:extLst>
          </p:cNvPr>
          <p:cNvSpPr txBox="1"/>
          <p:nvPr/>
        </p:nvSpPr>
        <p:spPr>
          <a:xfrm>
            <a:off x="229262" y="1234898"/>
            <a:ext cx="11733475" cy="4893647"/>
          </a:xfrm>
          <a:prstGeom prst="rect">
            <a:avLst/>
          </a:prstGeom>
          <a:noFill/>
        </p:spPr>
        <p:txBody>
          <a:bodyPr wrap="square" rtlCol="0">
            <a:spAutoFit/>
          </a:bodyPr>
          <a:lstStyle/>
          <a:p>
            <a:r>
              <a:rPr lang="fr-FR" sz="2400" b="1" dirty="0">
                <a:effectLst/>
                <a:latin typeface="Calibri" panose="020F0502020204030204" pitchFamily="34" charset="0"/>
                <a:ea typeface="Calibri" panose="020F0502020204030204" pitchFamily="34" charset="0"/>
              </a:rPr>
              <a:t>Origine de la solution</a:t>
            </a:r>
            <a:r>
              <a:rPr lang="fr-FR" sz="2400" dirty="0">
                <a:effectLst/>
                <a:latin typeface="Calibri" panose="020F0502020204030204" pitchFamily="34" charset="0"/>
                <a:ea typeface="Calibri" panose="020F0502020204030204" pitchFamily="34" charset="0"/>
              </a:rPr>
              <a:t>: </a:t>
            </a:r>
            <a:br>
              <a:rPr lang="fr-FR" sz="2400" dirty="0">
                <a:effectLst/>
                <a:latin typeface="Calibri" panose="020F0502020204030204" pitchFamily="34" charset="0"/>
                <a:ea typeface="Calibri" panose="020F0502020204030204" pitchFamily="34" charset="0"/>
              </a:rPr>
            </a:br>
            <a:br>
              <a:rPr lang="fr-FR" sz="2400" dirty="0">
                <a:effectLst/>
                <a:latin typeface="Calibri" panose="020F0502020204030204" pitchFamily="34" charset="0"/>
                <a:ea typeface="Calibri" panose="020F0502020204030204" pitchFamily="34" charset="0"/>
              </a:rPr>
            </a:br>
            <a:r>
              <a:rPr lang="fr-FR" sz="2400" dirty="0">
                <a:latin typeface="Calibri" panose="020F0502020204030204" pitchFamily="34" charset="0"/>
                <a:ea typeface="Calibri" panose="020F0502020204030204" pitchFamily="34" charset="0"/>
              </a:rPr>
              <a:t>La création de cet outil a été retenue par la Ville de Paris, dans le cadre de l’ « Investissement Territorial Intégré » courant 2018, dans le but de faciliter l’employabilité de certaines personnes résidantes des Quartiers Prioritaires de la Politique de la Ville des 18</a:t>
            </a:r>
            <a:r>
              <a:rPr lang="fr-FR" sz="2400" baseline="30000" dirty="0">
                <a:latin typeface="Calibri" panose="020F0502020204030204" pitchFamily="34" charset="0"/>
                <a:ea typeface="Calibri" panose="020F0502020204030204" pitchFamily="34" charset="0"/>
              </a:rPr>
              <a:t>e</a:t>
            </a:r>
            <a:r>
              <a:rPr lang="fr-FR" sz="2400" dirty="0">
                <a:latin typeface="Calibri" panose="020F0502020204030204" pitchFamily="34" charset="0"/>
                <a:ea typeface="Calibri" panose="020F0502020204030204" pitchFamily="34" charset="0"/>
              </a:rPr>
              <a:t>, 19</a:t>
            </a:r>
            <a:r>
              <a:rPr lang="fr-FR" sz="2400" baseline="30000" dirty="0">
                <a:latin typeface="Calibri" panose="020F0502020204030204" pitchFamily="34" charset="0"/>
                <a:ea typeface="Calibri" panose="020F0502020204030204" pitchFamily="34" charset="0"/>
              </a:rPr>
              <a:t>e</a:t>
            </a:r>
            <a:r>
              <a:rPr lang="fr-FR" sz="2400" dirty="0">
                <a:latin typeface="Calibri" panose="020F0502020204030204" pitchFamily="34" charset="0"/>
                <a:ea typeface="Calibri" panose="020F0502020204030204" pitchFamily="34" charset="0"/>
              </a:rPr>
              <a:t> et 20</a:t>
            </a:r>
            <a:r>
              <a:rPr lang="fr-FR" sz="2400" baseline="30000" dirty="0">
                <a:latin typeface="Calibri" panose="020F0502020204030204" pitchFamily="34" charset="0"/>
                <a:ea typeface="Calibri" panose="020F0502020204030204" pitchFamily="34" charset="0"/>
              </a:rPr>
              <a:t>e</a:t>
            </a:r>
            <a:r>
              <a:rPr lang="fr-FR" sz="2400" dirty="0">
                <a:latin typeface="Calibri" panose="020F0502020204030204" pitchFamily="34" charset="0"/>
                <a:ea typeface="Calibri" panose="020F0502020204030204" pitchFamily="34" charset="0"/>
              </a:rPr>
              <a:t> arrondissements. </a:t>
            </a:r>
            <a:br>
              <a:rPr lang="fr-FR" sz="2400" dirty="0">
                <a:latin typeface="Calibri" panose="020F0502020204030204" pitchFamily="34" charset="0"/>
                <a:ea typeface="Calibri" panose="020F0502020204030204" pitchFamily="34" charset="0"/>
              </a:rPr>
            </a:br>
            <a:br>
              <a:rPr lang="fr-FR" sz="2400" dirty="0">
                <a:latin typeface="Calibri" panose="020F0502020204030204" pitchFamily="34" charset="0"/>
                <a:ea typeface="Calibri" panose="020F0502020204030204" pitchFamily="34" charset="0"/>
              </a:rPr>
            </a:br>
            <a:r>
              <a:rPr lang="fr-FR" sz="2400" dirty="0">
                <a:latin typeface="Calibri" panose="020F0502020204030204" pitchFamily="34" charset="0"/>
                <a:ea typeface="Calibri" panose="020F0502020204030204" pitchFamily="34" charset="0"/>
              </a:rPr>
              <a:t>A ce titre, </a:t>
            </a:r>
            <a:r>
              <a:rPr lang="fr-FR" sz="2400" dirty="0" err="1">
                <a:latin typeface="Calibri" panose="020F0502020204030204" pitchFamily="34" charset="0"/>
                <a:ea typeface="Calibri" panose="020F0502020204030204" pitchFamily="34" charset="0"/>
              </a:rPr>
              <a:t>BasicFrançais</a:t>
            </a:r>
            <a:r>
              <a:rPr lang="fr-FR" sz="2400" dirty="0">
                <a:latin typeface="Calibri" panose="020F0502020204030204" pitchFamily="34" charset="0"/>
                <a:ea typeface="Calibri" panose="020F0502020204030204" pitchFamily="34" charset="0"/>
              </a:rPr>
              <a:t>, dont le budget de création est de plusieurs centaines de milliers d’euros, a bénéficié d’un co-financement FEDER.</a:t>
            </a:r>
          </a:p>
          <a:p>
            <a:endParaRPr lang="fr-FR" sz="2400" dirty="0">
              <a:latin typeface="Calibri" panose="020F0502020204030204" pitchFamily="34" charset="0"/>
            </a:endParaRPr>
          </a:p>
          <a:p>
            <a:r>
              <a:rPr lang="fr-FR" sz="2400" dirty="0">
                <a:latin typeface="Calibri" panose="020F0502020204030204" pitchFamily="34" charset="0"/>
              </a:rPr>
              <a:t>Les DRIEETS des départements des Hauts de Seine, et de Seine-Saint-Denis ont accordé cet été une subvention permettant la mise à disposition d’un certain nombre d’abonnements à cet outil (voir page suivante ) dans le cadre de l’appel BOP104 action 12 clôt ce printemps.</a:t>
            </a:r>
            <a:endParaRPr lang="fr-FR" sz="2400" dirty="0"/>
          </a:p>
        </p:txBody>
      </p:sp>
    </p:spTree>
    <p:extLst>
      <p:ext uri="{BB962C8B-B14F-4D97-AF65-F5344CB8AC3E}">
        <p14:creationId xmlns:p14="http://schemas.microsoft.com/office/powerpoint/2010/main" val="39472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6" name="Rectangle 1">
            <a:extLst>
              <a:ext uri="{FF2B5EF4-FFF2-40B4-BE49-F238E27FC236}">
                <a16:creationId xmlns:a16="http://schemas.microsoft.com/office/drawing/2014/main" id="{B4505BE7-3B4B-482E-8004-89F990171665}"/>
              </a:ext>
            </a:extLst>
          </p:cNvPr>
          <p:cNvSpPr>
            <a:spLocks noChangeArrowheads="1"/>
          </p:cNvSpPr>
          <p:nvPr/>
        </p:nvSpPr>
        <p:spPr bwMode="auto">
          <a:xfrm>
            <a:off x="4802188" y="1825625"/>
            <a:ext cx="19750576" cy="46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70E40B64-6B11-487A-8B61-98BFA0FEBFC3}"/>
              </a:ext>
            </a:extLst>
          </p:cNvPr>
          <p:cNvSpPr txBox="1"/>
          <p:nvPr/>
        </p:nvSpPr>
        <p:spPr>
          <a:xfrm>
            <a:off x="5445822" y="394997"/>
            <a:ext cx="1300356" cy="707886"/>
          </a:xfrm>
          <a:prstGeom prst="rect">
            <a:avLst/>
          </a:prstGeom>
          <a:noFill/>
        </p:spPr>
        <p:txBody>
          <a:bodyPr wrap="none" rtlCol="0">
            <a:spAutoFit/>
          </a:bodyPr>
          <a:lstStyle/>
          <a:p>
            <a:r>
              <a:rPr lang="fr-FR" sz="4000" b="1" dirty="0"/>
              <a:t> Coût</a:t>
            </a:r>
          </a:p>
        </p:txBody>
      </p:sp>
      <p:sp>
        <p:nvSpPr>
          <p:cNvPr id="4" name="ZoneTexte 3">
            <a:extLst>
              <a:ext uri="{FF2B5EF4-FFF2-40B4-BE49-F238E27FC236}">
                <a16:creationId xmlns:a16="http://schemas.microsoft.com/office/drawing/2014/main" id="{97DA388A-C23F-4E6D-A0A7-12C8CE7CDE00}"/>
              </a:ext>
            </a:extLst>
          </p:cNvPr>
          <p:cNvSpPr txBox="1"/>
          <p:nvPr/>
        </p:nvSpPr>
        <p:spPr>
          <a:xfrm>
            <a:off x="461176" y="1399430"/>
            <a:ext cx="11386267" cy="4955203"/>
          </a:xfrm>
          <a:prstGeom prst="rect">
            <a:avLst/>
          </a:prstGeom>
          <a:noFill/>
        </p:spPr>
        <p:txBody>
          <a:bodyPr wrap="square" rtlCol="0">
            <a:spAutoFit/>
          </a:bodyPr>
          <a:lstStyle/>
          <a:p>
            <a:r>
              <a:rPr lang="fr-FR" sz="2400" dirty="0"/>
              <a:t>L’accès à cette application, disponible sur smartphone et sur PC, se fait moyennant la souscription à un abonnement annuel , dont le coût moyen est de</a:t>
            </a:r>
          </a:p>
          <a:p>
            <a:pPr algn="ctr"/>
            <a:br>
              <a:rPr lang="fr-FR" sz="2400" dirty="0"/>
            </a:br>
            <a:br>
              <a:rPr lang="fr-FR" sz="2400" dirty="0"/>
            </a:br>
            <a:r>
              <a:rPr lang="fr-FR" sz="2800" dirty="0">
                <a:solidFill>
                  <a:srgbClr val="FF0000"/>
                </a:solidFill>
              </a:rPr>
              <a:t>9€ TTC par apprenant et par an</a:t>
            </a:r>
          </a:p>
          <a:p>
            <a:endParaRPr lang="fr-FR" sz="2400" dirty="0"/>
          </a:p>
          <a:p>
            <a:endParaRPr lang="fr-FR" sz="2400" dirty="0"/>
          </a:p>
          <a:p>
            <a:r>
              <a:rPr lang="fr-FR" sz="2400" dirty="0"/>
              <a:t>Ce prix est basé sur le dédommagement  approximatif reçu par une association pour chacune des heures d’enseignement en présentiel.  SI l’on se réfère au « rapport Taché »,  un apprenant pour lequel est préconisé une formation de 600 heures, aura encore un « crédit » de 599 heures de cours, mais dont la valeur éducative sera décuplée par la possibilité qu’aura cet apprenant de poursuivre son apprentissage entre deux séances  en présentiel.</a:t>
            </a:r>
          </a:p>
        </p:txBody>
      </p:sp>
    </p:spTree>
    <p:extLst>
      <p:ext uri="{BB962C8B-B14F-4D97-AF65-F5344CB8AC3E}">
        <p14:creationId xmlns:p14="http://schemas.microsoft.com/office/powerpoint/2010/main" val="54813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17551" y="330445"/>
            <a:ext cx="10956898" cy="1015663"/>
          </a:xfrm>
          <a:prstGeom prst="rect">
            <a:avLst/>
          </a:prstGeom>
          <a:noFill/>
        </p:spPr>
        <p:txBody>
          <a:bodyPr wrap="square" rtlCol="0">
            <a:spAutoFit/>
          </a:bodyPr>
          <a:lstStyle/>
          <a:p>
            <a:r>
              <a:rPr lang="fr-FR" sz="3600" b="1" dirty="0"/>
              <a:t>                                   </a:t>
            </a:r>
            <a:r>
              <a:rPr lang="fr-FR" sz="3600" b="1" dirty="0" err="1"/>
              <a:t>BasicFrançais</a:t>
            </a:r>
            <a:br>
              <a:rPr lang="fr-FR" sz="3600" b="1" dirty="0"/>
            </a:br>
            <a:endParaRPr lang="fr-FR" sz="2400" dirty="0">
              <a:solidFill>
                <a:srgbClr val="525457"/>
              </a:solidFill>
              <a:latin typeface="Open Sans"/>
            </a:endParaRPr>
          </a:p>
        </p:txBody>
      </p:sp>
      <p:sp>
        <p:nvSpPr>
          <p:cNvPr id="4" name="ZoneTexte 3">
            <a:extLst>
              <a:ext uri="{FF2B5EF4-FFF2-40B4-BE49-F238E27FC236}">
                <a16:creationId xmlns:a16="http://schemas.microsoft.com/office/drawing/2014/main" id="{BC398028-166E-45E9-9F76-D52593984D39}"/>
              </a:ext>
            </a:extLst>
          </p:cNvPr>
          <p:cNvSpPr txBox="1"/>
          <p:nvPr/>
        </p:nvSpPr>
        <p:spPr>
          <a:xfrm>
            <a:off x="392264" y="1242849"/>
            <a:ext cx="10956898" cy="1477328"/>
          </a:xfrm>
          <a:prstGeom prst="rect">
            <a:avLst/>
          </a:prstGeom>
          <a:noFill/>
        </p:spPr>
        <p:txBody>
          <a:bodyPr wrap="square" rtlCol="0">
            <a:spAutoFit/>
          </a:bodyPr>
          <a:lstStyle/>
          <a:p>
            <a:r>
              <a:rPr lang="fr-FR" sz="2400" b="1" dirty="0">
                <a:effectLst/>
                <a:latin typeface="Calibri" panose="020F0502020204030204" pitchFamily="34" charset="0"/>
                <a:ea typeface="Calibri" panose="020F0502020204030204" pitchFamily="34" charset="0"/>
              </a:rPr>
              <a:t>Mobile, à la demande, opposable </a:t>
            </a:r>
            <a:r>
              <a:rPr lang="fr-FR" sz="2400" dirty="0">
                <a:effectLst/>
                <a:latin typeface="Calibri" panose="020F0502020204030204" pitchFamily="34" charset="0"/>
                <a:ea typeface="Calibri" panose="020F0502020204030204" pitchFamily="34" charset="0"/>
              </a:rPr>
              <a:t>: </a:t>
            </a:r>
            <a:br>
              <a:rPr lang="fr-FR" sz="24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C’est un outil destiné à être disponible et en classe et pour un usage individuel, afin de renforcer la capacité de répétition des exercices en dehors des cours, pour renforcer l’apprentissage.</a:t>
            </a:r>
            <a:endParaRPr lang="fr-FR" sz="2200" dirty="0"/>
          </a:p>
        </p:txBody>
      </p:sp>
      <p:sp>
        <p:nvSpPr>
          <p:cNvPr id="6" name="ZoneTexte 5">
            <a:extLst>
              <a:ext uri="{FF2B5EF4-FFF2-40B4-BE49-F238E27FC236}">
                <a16:creationId xmlns:a16="http://schemas.microsoft.com/office/drawing/2014/main" id="{3AF1129B-3C13-487A-850E-3E197F121664}"/>
              </a:ext>
            </a:extLst>
          </p:cNvPr>
          <p:cNvSpPr txBox="1"/>
          <p:nvPr/>
        </p:nvSpPr>
        <p:spPr>
          <a:xfrm>
            <a:off x="392264" y="2787231"/>
            <a:ext cx="10837628" cy="1477328"/>
          </a:xfrm>
          <a:prstGeom prst="rect">
            <a:avLst/>
          </a:prstGeom>
          <a:noFill/>
        </p:spPr>
        <p:txBody>
          <a:bodyPr wrap="square" rtlCol="0">
            <a:spAutoFit/>
          </a:bodyPr>
          <a:lstStyle/>
          <a:p>
            <a:r>
              <a:rPr lang="fr-FR" sz="2400" b="1" dirty="0">
                <a:effectLst/>
                <a:latin typeface="Calibri" panose="020F0502020204030204" pitchFamily="34" charset="0"/>
                <a:ea typeface="Calibri" panose="020F0502020204030204" pitchFamily="34" charset="0"/>
              </a:rPr>
              <a:t>Apprentissage accéléré </a:t>
            </a:r>
            <a:r>
              <a:rPr lang="fr-FR" sz="2400" dirty="0">
                <a:effectLst/>
                <a:latin typeface="Calibri" panose="020F0502020204030204" pitchFamily="34" charset="0"/>
                <a:ea typeface="Calibri" panose="020F0502020204030204" pitchFamily="34" charset="0"/>
              </a:rPr>
              <a:t>: </a:t>
            </a:r>
            <a:br>
              <a:rPr lang="fr-FR" sz="24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C’est un outil qui s’adresse à l’apprenant dans sa langue maternelle, et à l’oral, levant ainsi la barrière de l’écrit et de la langue nationale. Les consignes d’utilisation de l’outil sont écrites en « Facile à lire et à comprendre » puis traduites et énoncées dans la langue maternelle idoine.</a:t>
            </a:r>
            <a:endParaRPr lang="fr-FR" sz="2200" dirty="0"/>
          </a:p>
        </p:txBody>
      </p:sp>
      <p:sp>
        <p:nvSpPr>
          <p:cNvPr id="7" name="ZoneTexte 6">
            <a:extLst>
              <a:ext uri="{FF2B5EF4-FFF2-40B4-BE49-F238E27FC236}">
                <a16:creationId xmlns:a16="http://schemas.microsoft.com/office/drawing/2014/main" id="{12409251-6DA7-47A1-AA33-692DDCAE1D65}"/>
              </a:ext>
            </a:extLst>
          </p:cNvPr>
          <p:cNvSpPr txBox="1"/>
          <p:nvPr/>
        </p:nvSpPr>
        <p:spPr>
          <a:xfrm>
            <a:off x="392264" y="4331614"/>
            <a:ext cx="11044363" cy="2769989"/>
          </a:xfrm>
          <a:prstGeom prst="rect">
            <a:avLst/>
          </a:prstGeom>
          <a:noFill/>
        </p:spPr>
        <p:txBody>
          <a:bodyPr wrap="square" rtlCol="0">
            <a:spAutoFit/>
          </a:bodyPr>
          <a:lstStyle/>
          <a:p>
            <a:r>
              <a:rPr lang="fr-FR" sz="2400" b="1" dirty="0">
                <a:effectLst/>
                <a:latin typeface="Calibri" panose="020F0502020204030204" pitchFamily="34" charset="0"/>
                <a:ea typeface="Calibri" panose="020F0502020204030204" pitchFamily="34" charset="0"/>
              </a:rPr>
              <a:t>Combine le linguistique et le culturel </a:t>
            </a:r>
            <a:r>
              <a:rPr lang="fr-FR" sz="2400" dirty="0">
                <a:effectLst/>
                <a:latin typeface="Calibri" panose="020F0502020204030204" pitchFamily="34" charset="0"/>
                <a:ea typeface="Calibri" panose="020F0502020204030204" pitchFamily="34" charset="0"/>
              </a:rPr>
              <a:t>: </a:t>
            </a:r>
            <a:br>
              <a:rPr lang="fr-FR" sz="24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L’apprentissage est basé en grande partie sur des animations qui contextualisent les éléments de langage. Elles mettent en scène deux avatars : Ludo (le personnage masculin) et Vic (le personnage féminin), choisis pour ne pas stigmatiser les populations visées, et pour promouvoir l’égalité des sexes. Non seulement les apprenants enregistrent des éléments de la langue X, mais ils reçoivent également des informations d’ordre comportemental : comment agit une personne de la culture associée à cette langue X.</a:t>
            </a:r>
          </a:p>
          <a:p>
            <a:endParaRPr lang="fr-FR" dirty="0"/>
          </a:p>
        </p:txBody>
      </p:sp>
    </p:spTree>
    <p:extLst>
      <p:ext uri="{BB962C8B-B14F-4D97-AF65-F5344CB8AC3E}">
        <p14:creationId xmlns:p14="http://schemas.microsoft.com/office/powerpoint/2010/main" val="28971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17551" y="247082"/>
            <a:ext cx="10956898" cy="1200329"/>
          </a:xfrm>
          <a:prstGeom prst="rect">
            <a:avLst/>
          </a:prstGeom>
          <a:noFill/>
        </p:spPr>
        <p:txBody>
          <a:bodyPr wrap="square" rtlCol="0">
            <a:spAutoFit/>
          </a:bodyPr>
          <a:lstStyle/>
          <a:p>
            <a:r>
              <a:rPr lang="fr-FR" sz="3600" b="1" dirty="0"/>
              <a:t>                  Utiliser la langue maternelle (L1) </a:t>
            </a:r>
            <a:br>
              <a:rPr lang="fr-FR" sz="3600" b="1" dirty="0"/>
            </a:br>
            <a:r>
              <a:rPr lang="fr-FR" sz="3600" b="1" dirty="0"/>
              <a:t>                                   de l’apprenant</a:t>
            </a:r>
            <a:endParaRPr lang="fr-FR" sz="2400" dirty="0">
              <a:solidFill>
                <a:srgbClr val="525457"/>
              </a:solidFill>
              <a:latin typeface="Open Sans"/>
            </a:endParaRPr>
          </a:p>
        </p:txBody>
      </p:sp>
      <p:sp>
        <p:nvSpPr>
          <p:cNvPr id="4" name="ZoneTexte 3">
            <a:extLst>
              <a:ext uri="{FF2B5EF4-FFF2-40B4-BE49-F238E27FC236}">
                <a16:creationId xmlns:a16="http://schemas.microsoft.com/office/drawing/2014/main" id="{24FCF91B-8D47-4171-AEEB-EE9DCF34C5B6}"/>
              </a:ext>
            </a:extLst>
          </p:cNvPr>
          <p:cNvSpPr txBox="1"/>
          <p:nvPr/>
        </p:nvSpPr>
        <p:spPr>
          <a:xfrm>
            <a:off x="373711" y="1806795"/>
            <a:ext cx="10742212" cy="830997"/>
          </a:xfrm>
          <a:prstGeom prst="rect">
            <a:avLst/>
          </a:prstGeom>
          <a:noFill/>
        </p:spPr>
        <p:txBody>
          <a:bodyPr wrap="square" rtlCol="0">
            <a:spAutoFit/>
          </a:bodyPr>
          <a:lstStyle/>
          <a:p>
            <a:r>
              <a:rPr lang="fr-FR" sz="2400" b="1" dirty="0">
                <a:solidFill>
                  <a:srgbClr val="000000"/>
                </a:solidFill>
                <a:effectLst/>
                <a:latin typeface="Calibri" panose="020F0502020204030204" pitchFamily="34" charset="0"/>
                <a:ea typeface="Helvetica Neue"/>
                <a:cs typeface="Calibri" panose="020F0502020204030204" pitchFamily="34" charset="0"/>
              </a:rPr>
              <a:t>Transmission rapide des informations sur la langue cible (L2), </a:t>
            </a:r>
            <a:r>
              <a:rPr lang="fr-FR" sz="2400" dirty="0">
                <a:solidFill>
                  <a:srgbClr val="000000"/>
                </a:solidFill>
                <a:effectLst/>
                <a:latin typeface="Calibri" panose="020F0502020204030204" pitchFamily="34" charset="0"/>
                <a:ea typeface="Helvetica Neue"/>
                <a:cs typeface="Calibri" panose="020F0502020204030204" pitchFamily="34" charset="0"/>
              </a:rPr>
              <a:t>dans la langue maternelle, </a:t>
            </a:r>
            <a:r>
              <a:rPr lang="fr-FR" sz="2400" dirty="0">
                <a:solidFill>
                  <a:srgbClr val="FF0000"/>
                </a:solidFill>
                <a:effectLst/>
                <a:latin typeface="Calibri" panose="020F0502020204030204" pitchFamily="34" charset="0"/>
                <a:ea typeface="Helvetica Neue"/>
                <a:cs typeface="Calibri" panose="020F0502020204030204" pitchFamily="34" charset="0"/>
              </a:rPr>
              <a:t>particulièrement au cours des premiers stades de l’apprentissage</a:t>
            </a:r>
            <a:r>
              <a:rPr lang="fr-FR" sz="2400" dirty="0">
                <a:solidFill>
                  <a:srgbClr val="000000"/>
                </a:solidFill>
                <a:effectLst/>
                <a:latin typeface="Calibri" panose="020F0502020204030204" pitchFamily="34" charset="0"/>
                <a:ea typeface="Helvetica Neue"/>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0B9B303B-C23B-412E-89FC-71B9B23DD851}"/>
              </a:ext>
            </a:extLst>
          </p:cNvPr>
          <p:cNvSpPr txBox="1"/>
          <p:nvPr/>
        </p:nvSpPr>
        <p:spPr>
          <a:xfrm>
            <a:off x="307450" y="2854518"/>
            <a:ext cx="10360550" cy="830997"/>
          </a:xfrm>
          <a:prstGeom prst="rect">
            <a:avLst/>
          </a:prstGeom>
          <a:noFill/>
        </p:spPr>
        <p:txBody>
          <a:bodyPr wrap="square" rtlCol="0">
            <a:spAutoFit/>
          </a:bodyPr>
          <a:lstStyle/>
          <a:p>
            <a:r>
              <a:rPr lang="fr-FR" sz="2400" b="1" dirty="0">
                <a:solidFill>
                  <a:srgbClr val="000000"/>
                </a:solidFill>
                <a:effectLst/>
                <a:latin typeface="Calibri" panose="020F0502020204030204" pitchFamily="34" charset="0"/>
                <a:ea typeface="Helvetica Neue"/>
                <a:cs typeface="Calibri" panose="020F0502020204030204" pitchFamily="34" charset="0"/>
              </a:rPr>
              <a:t>Diminution du stress </a:t>
            </a:r>
            <a:r>
              <a:rPr lang="fr-FR" sz="2400">
                <a:solidFill>
                  <a:srgbClr val="000000"/>
                </a:solidFill>
                <a:effectLst/>
                <a:latin typeface="Calibri" panose="020F0502020204030204" pitchFamily="34" charset="0"/>
                <a:ea typeface="Helvetica Neue"/>
                <a:cs typeface="Calibri" panose="020F0502020204030204" pitchFamily="34" charset="0"/>
              </a:rPr>
              <a:t>des apprenants </a:t>
            </a:r>
            <a:r>
              <a:rPr lang="fr-FR" sz="2400" dirty="0">
                <a:solidFill>
                  <a:srgbClr val="000000"/>
                </a:solidFill>
                <a:effectLst/>
                <a:latin typeface="Calibri" panose="020F0502020204030204" pitchFamily="34" charset="0"/>
                <a:ea typeface="Helvetica Neue"/>
                <a:cs typeface="Calibri" panose="020F0502020204030204" pitchFamily="34" charset="0"/>
              </a:rPr>
              <a:t>(dû notamment à la peur d’échouer à comprendre ou à produire un énoncé)</a:t>
            </a:r>
            <a:endParaRPr lang="fr-FR" sz="2400" dirty="0">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2838E1DE-5675-473E-84D2-37E4619BD33B}"/>
              </a:ext>
            </a:extLst>
          </p:cNvPr>
          <p:cNvSpPr txBox="1"/>
          <p:nvPr/>
        </p:nvSpPr>
        <p:spPr>
          <a:xfrm>
            <a:off x="421419" y="3902241"/>
            <a:ext cx="10527527" cy="3170099"/>
          </a:xfrm>
          <a:prstGeom prst="rect">
            <a:avLst/>
          </a:prstGeom>
          <a:noFill/>
        </p:spPr>
        <p:txBody>
          <a:bodyPr wrap="square" rtlCol="0">
            <a:spAutoFit/>
          </a:bodyPr>
          <a:lstStyle/>
          <a:p>
            <a:pPr lvl="0" fontAlgn="base">
              <a:buSzPts val="1450"/>
            </a:pPr>
            <a:r>
              <a:rPr lang="en-US" sz="1300" b="1" u="none" strike="noStrike" dirty="0" err="1">
                <a:solidFill>
                  <a:srgbClr val="000000"/>
                </a:solidFill>
                <a:effectLst/>
                <a:latin typeface="Helvetica Neue"/>
                <a:ea typeface="Helvetica Neue"/>
                <a:cs typeface="Helvetica Neue"/>
              </a:rPr>
              <a:t>Bibliographie</a:t>
            </a:r>
            <a:r>
              <a:rPr lang="en-US" sz="1300" b="1" u="none" strike="noStrike" dirty="0">
                <a:solidFill>
                  <a:srgbClr val="000000"/>
                </a:solidFill>
                <a:effectLst/>
                <a:latin typeface="Helvetica Neue"/>
                <a:ea typeface="Helvetica Neue"/>
                <a:cs typeface="Helvetica Neue"/>
              </a:rPr>
              <a:t> </a:t>
            </a:r>
            <a:endParaRPr lang="fr-FR" sz="1300" b="1" u="none" strike="noStrike" dirty="0">
              <a:effectLst/>
              <a:latin typeface="Times New Roman" panose="02020603050405020304" pitchFamily="18" charset="0"/>
              <a:ea typeface="Times New Roman" panose="02020603050405020304" pitchFamily="18" charset="0"/>
            </a:endParaRPr>
          </a:p>
          <a:p>
            <a:pPr algn="just"/>
            <a:r>
              <a:rPr lang="en-US" sz="1300" dirty="0">
                <a:solidFill>
                  <a:srgbClr val="000000"/>
                </a:solidFill>
                <a:effectLst/>
                <a:latin typeface="Helvetica Neue"/>
                <a:ea typeface="Helvetica Neue"/>
                <a:cs typeface="Helvetica Neue"/>
              </a:rPr>
              <a:t> </a:t>
            </a:r>
            <a:endParaRPr lang="fr-FR" sz="1300" dirty="0">
              <a:effectLst/>
              <a:latin typeface="Times New Roman" panose="02020603050405020304" pitchFamily="18" charset="0"/>
              <a:ea typeface="Times New Roman" panose="02020603050405020304" pitchFamily="18" charset="0"/>
            </a:endParaRPr>
          </a:p>
          <a:p>
            <a:pPr algn="just"/>
            <a:r>
              <a:rPr lang="fr-FR" sz="1300" cap="small" dirty="0" err="1">
                <a:solidFill>
                  <a:srgbClr val="000000"/>
                </a:solidFill>
                <a:effectLst/>
                <a:latin typeface="Helvetica Neue"/>
                <a:ea typeface="Helvetica Neue"/>
                <a:cs typeface="Helvetica Neue"/>
              </a:rPr>
              <a:t>Castelloti</a:t>
            </a:r>
            <a:r>
              <a:rPr lang="fr-FR" sz="1300" cap="small" dirty="0">
                <a:solidFill>
                  <a:srgbClr val="000000"/>
                </a:solidFill>
                <a:effectLst/>
                <a:latin typeface="Helvetica Neue"/>
                <a:ea typeface="Helvetica Neue"/>
                <a:cs typeface="Helvetica Neue"/>
              </a:rPr>
              <a:t>,</a:t>
            </a:r>
            <a:r>
              <a:rPr lang="fr-FR" sz="1300" dirty="0">
                <a:solidFill>
                  <a:srgbClr val="000000"/>
                </a:solidFill>
                <a:effectLst/>
                <a:latin typeface="Helvetica Neue"/>
                <a:ea typeface="Helvetica Neue"/>
                <a:cs typeface="Helvetica Neue"/>
              </a:rPr>
              <a:t> Véronique.</a:t>
            </a:r>
            <a:r>
              <a:rPr lang="fr-FR" sz="1300" i="1" dirty="0">
                <a:solidFill>
                  <a:srgbClr val="000000"/>
                </a:solidFill>
                <a:effectLst/>
                <a:latin typeface="Helvetica Neue"/>
                <a:ea typeface="Helvetica Neue"/>
                <a:cs typeface="Helvetica Neue"/>
              </a:rPr>
              <a:t> La Langue maternelle en classe de langue étrangère. Didactique des langues étrangères. </a:t>
            </a:r>
            <a:r>
              <a:rPr lang="fr-FR" sz="1300" dirty="0">
                <a:solidFill>
                  <a:srgbClr val="000000"/>
                </a:solidFill>
                <a:effectLst/>
                <a:latin typeface="Helvetica Neue"/>
                <a:ea typeface="Helvetica Neue"/>
                <a:cs typeface="Helvetica Neue"/>
              </a:rPr>
              <a:t>Paris : CLE Editeur, 2001, 124p</a:t>
            </a:r>
            <a:endParaRPr lang="fr-FR" sz="1300" dirty="0">
              <a:effectLst/>
              <a:latin typeface="Times New Roman" panose="02020603050405020304" pitchFamily="18" charset="0"/>
              <a:ea typeface="Times New Roman" panose="02020603050405020304" pitchFamily="18" charset="0"/>
            </a:endParaRPr>
          </a:p>
          <a:p>
            <a:pPr algn="just"/>
            <a:r>
              <a:rPr lang="fr-FR" sz="1300" dirty="0">
                <a:solidFill>
                  <a:srgbClr val="000000"/>
                </a:solidFill>
                <a:effectLst/>
                <a:latin typeface="Helvetica Neue"/>
                <a:ea typeface="Helvetica Neue"/>
                <a:cs typeface="Helvetica Neue"/>
              </a:rPr>
              <a:t> </a:t>
            </a:r>
            <a:endParaRPr lang="fr-FR" sz="1300" dirty="0">
              <a:effectLst/>
              <a:latin typeface="Times New Roman" panose="02020603050405020304" pitchFamily="18" charset="0"/>
              <a:ea typeface="Times New Roman" panose="02020603050405020304" pitchFamily="18" charset="0"/>
            </a:endParaRPr>
          </a:p>
          <a:p>
            <a:pPr algn="just"/>
            <a:r>
              <a:rPr lang="fr-FR" sz="1300" cap="small" dirty="0" err="1">
                <a:solidFill>
                  <a:srgbClr val="000000"/>
                </a:solidFill>
                <a:effectLst/>
                <a:latin typeface="Helvetica Neue"/>
                <a:ea typeface="Helvetica Neue"/>
                <a:cs typeface="Helvetica Neue"/>
              </a:rPr>
              <a:t>Kayaoglu</a:t>
            </a:r>
            <a:r>
              <a:rPr lang="fr-FR" sz="1300" dirty="0">
                <a:solidFill>
                  <a:srgbClr val="000000"/>
                </a:solidFill>
                <a:effectLst/>
                <a:latin typeface="Helvetica Neue"/>
                <a:ea typeface="Helvetica Neue"/>
                <a:cs typeface="Helvetica Neue"/>
              </a:rPr>
              <a:t>, Mustafa </a:t>
            </a:r>
            <a:r>
              <a:rPr lang="fr-FR" sz="1300" dirty="0" err="1">
                <a:solidFill>
                  <a:srgbClr val="000000"/>
                </a:solidFill>
                <a:effectLst/>
                <a:latin typeface="Helvetica Neue"/>
                <a:ea typeface="Helvetica Neue"/>
                <a:cs typeface="Helvetica Neue"/>
              </a:rPr>
              <a:t>Naci</a:t>
            </a:r>
            <a:r>
              <a:rPr lang="fr-FR" sz="1300" dirty="0">
                <a:solidFill>
                  <a:srgbClr val="000000"/>
                </a:solidFill>
                <a:effectLst/>
                <a:latin typeface="Helvetica Neue"/>
                <a:ea typeface="Helvetica Neue"/>
                <a:cs typeface="Helvetica Neue"/>
              </a:rPr>
              <a:t>. </a:t>
            </a:r>
            <a:r>
              <a:rPr lang="en-US" sz="1300" dirty="0">
                <a:solidFill>
                  <a:srgbClr val="000000"/>
                </a:solidFill>
                <a:effectLst/>
                <a:latin typeface="Helvetica Neue"/>
                <a:ea typeface="Helvetica Neue"/>
                <a:cs typeface="Helvetica Neue"/>
              </a:rPr>
              <a:t>The Use of Mother Tongue in Foreign Language Teaching from Teachers’ Practice and Perspective. </a:t>
            </a:r>
            <a:r>
              <a:rPr lang="fr-FR" sz="1300" i="1" dirty="0">
                <a:solidFill>
                  <a:srgbClr val="000000"/>
                </a:solidFill>
                <a:effectLst/>
                <a:latin typeface="Helvetica Neue"/>
                <a:ea typeface="Helvetica Neue"/>
                <a:cs typeface="Helvetica Neue"/>
              </a:rPr>
              <a:t>Pamukkale </a:t>
            </a:r>
            <a:r>
              <a:rPr lang="fr-FR" sz="1300" i="1" dirty="0" err="1">
                <a:solidFill>
                  <a:srgbClr val="000000"/>
                </a:solidFill>
                <a:effectLst/>
                <a:latin typeface="Helvetica Neue"/>
                <a:ea typeface="Helvetica Neue"/>
                <a:cs typeface="Helvetica Neue"/>
              </a:rPr>
              <a:t>University</a:t>
            </a:r>
            <a:r>
              <a:rPr lang="fr-FR" sz="1300" i="1" dirty="0">
                <a:solidFill>
                  <a:srgbClr val="000000"/>
                </a:solidFill>
                <a:effectLst/>
                <a:latin typeface="Helvetica Neue"/>
                <a:ea typeface="Helvetica Neue"/>
                <a:cs typeface="Helvetica Neue"/>
              </a:rPr>
              <a:t> Journal of Education, </a:t>
            </a:r>
            <a:r>
              <a:rPr lang="fr-FR" sz="1300" dirty="0">
                <a:solidFill>
                  <a:srgbClr val="000000"/>
                </a:solidFill>
                <a:effectLst/>
                <a:latin typeface="Helvetica Neue"/>
                <a:ea typeface="Helvetica Neue"/>
                <a:cs typeface="Helvetica Neue"/>
              </a:rPr>
              <a:t>2012 </a:t>
            </a:r>
            <a:r>
              <a:rPr lang="fr-FR" sz="1300" dirty="0" err="1">
                <a:solidFill>
                  <a:srgbClr val="000000"/>
                </a:solidFill>
                <a:effectLst/>
                <a:latin typeface="Helvetica Neue"/>
                <a:ea typeface="Helvetica Neue"/>
                <a:cs typeface="Helvetica Neue"/>
              </a:rPr>
              <a:t>Number</a:t>
            </a:r>
            <a:r>
              <a:rPr lang="fr-FR" sz="1300" dirty="0">
                <a:solidFill>
                  <a:srgbClr val="000000"/>
                </a:solidFill>
                <a:effectLst/>
                <a:latin typeface="Helvetica Neue"/>
                <a:ea typeface="Helvetica Neue"/>
                <a:cs typeface="Helvetica Neue"/>
              </a:rPr>
              <a:t> 32, 26</a:t>
            </a:r>
            <a:endParaRPr lang="fr-FR" sz="1300" dirty="0">
              <a:effectLst/>
              <a:latin typeface="Times New Roman" panose="02020603050405020304" pitchFamily="18" charset="0"/>
              <a:ea typeface="Times New Roman" panose="02020603050405020304" pitchFamily="18" charset="0"/>
            </a:endParaRPr>
          </a:p>
          <a:p>
            <a:pPr algn="just"/>
            <a:r>
              <a:rPr lang="fr-FR" sz="1300" dirty="0">
                <a:solidFill>
                  <a:srgbClr val="000000"/>
                </a:solidFill>
                <a:effectLst/>
                <a:latin typeface="Helvetica Neue"/>
                <a:ea typeface="Helvetica Neue"/>
                <a:cs typeface="Helvetica Neue"/>
              </a:rPr>
              <a:t> </a:t>
            </a:r>
            <a:endParaRPr lang="fr-FR" sz="1300" dirty="0">
              <a:effectLst/>
              <a:latin typeface="Times New Roman" panose="02020603050405020304" pitchFamily="18" charset="0"/>
              <a:ea typeface="Times New Roman" panose="02020603050405020304" pitchFamily="18" charset="0"/>
            </a:endParaRPr>
          </a:p>
          <a:p>
            <a:pPr algn="just"/>
            <a:r>
              <a:rPr lang="fr-FR" sz="1300" cap="small" dirty="0" err="1">
                <a:solidFill>
                  <a:srgbClr val="000000"/>
                </a:solidFill>
                <a:effectLst/>
                <a:latin typeface="Helvetica Neue"/>
                <a:ea typeface="Helvetica Neue"/>
                <a:cs typeface="Helvetica Neue"/>
              </a:rPr>
              <a:t>Trévisiol-Okamura</a:t>
            </a:r>
            <a:r>
              <a:rPr lang="fr-FR" sz="1300" dirty="0">
                <a:solidFill>
                  <a:srgbClr val="000000"/>
                </a:solidFill>
                <a:effectLst/>
                <a:latin typeface="Helvetica Neue"/>
                <a:ea typeface="Helvetica Neue"/>
                <a:cs typeface="Helvetica Neue"/>
              </a:rPr>
              <a:t>, Pascale, </a:t>
            </a:r>
            <a:r>
              <a:rPr lang="fr-FR" sz="1300" cap="small" dirty="0" err="1">
                <a:solidFill>
                  <a:srgbClr val="000000"/>
                </a:solidFill>
                <a:effectLst/>
                <a:latin typeface="Helvetica Neue"/>
                <a:ea typeface="Helvetica Neue"/>
                <a:cs typeface="Helvetica Neue"/>
              </a:rPr>
              <a:t>Marquilló</a:t>
            </a:r>
            <a:r>
              <a:rPr lang="fr-FR" sz="1300" cap="small" dirty="0">
                <a:solidFill>
                  <a:srgbClr val="000000"/>
                </a:solidFill>
                <a:effectLst/>
                <a:latin typeface="Helvetica Neue"/>
                <a:ea typeface="Helvetica Neue"/>
                <a:cs typeface="Helvetica Neue"/>
              </a:rPr>
              <a:t> </a:t>
            </a:r>
            <a:r>
              <a:rPr lang="fr-FR" sz="1300" cap="small" dirty="0" err="1">
                <a:solidFill>
                  <a:srgbClr val="000000"/>
                </a:solidFill>
                <a:effectLst/>
                <a:latin typeface="Helvetica Neue"/>
                <a:ea typeface="Helvetica Neue"/>
                <a:cs typeface="Helvetica Neue"/>
              </a:rPr>
              <a:t>Larruy</a:t>
            </a:r>
            <a:r>
              <a:rPr lang="fr-FR" sz="1300" dirty="0">
                <a:solidFill>
                  <a:srgbClr val="000000"/>
                </a:solidFill>
                <a:effectLst/>
                <a:latin typeface="Helvetica Neue"/>
                <a:ea typeface="Helvetica Neue"/>
                <a:cs typeface="Helvetica Neue"/>
              </a:rPr>
              <a:t>, Martine. Plurilinguisme et influence translinguistique en français L3 : quelles implications pour l’enseignement et la formation ?. Le Français dans le monde. Recherches et applications, CLE International / Français dans le monde, 2017, Recherches sur l’acquisition et l’enseignement des langues étrangères : nouvelles perspectives, 61</a:t>
            </a:r>
            <a:endParaRPr lang="fr-FR" sz="1300" dirty="0">
              <a:effectLst/>
              <a:latin typeface="Times New Roman" panose="02020603050405020304" pitchFamily="18" charset="0"/>
              <a:ea typeface="Times New Roman" panose="02020603050405020304" pitchFamily="18" charset="0"/>
            </a:endParaRPr>
          </a:p>
          <a:p>
            <a:pPr algn="just"/>
            <a:r>
              <a:rPr lang="fr-FR" sz="1300" dirty="0">
                <a:solidFill>
                  <a:srgbClr val="000000"/>
                </a:solidFill>
                <a:effectLst/>
                <a:latin typeface="Helvetica Neue"/>
                <a:ea typeface="Helvetica Neue"/>
                <a:cs typeface="Helvetica Neue"/>
              </a:rPr>
              <a:t> </a:t>
            </a:r>
            <a:endParaRPr lang="fr-FR" sz="1300" dirty="0">
              <a:effectLst/>
              <a:latin typeface="Times New Roman" panose="02020603050405020304" pitchFamily="18" charset="0"/>
              <a:ea typeface="Times New Roman" panose="02020603050405020304" pitchFamily="18" charset="0"/>
            </a:endParaRPr>
          </a:p>
          <a:p>
            <a:pPr algn="just"/>
            <a:r>
              <a:rPr lang="fr-FR" sz="1300" cap="small" dirty="0" err="1">
                <a:solidFill>
                  <a:srgbClr val="000000"/>
                </a:solidFill>
                <a:effectLst/>
                <a:latin typeface="Helvetica Neue"/>
                <a:ea typeface="Helvetica Neue"/>
                <a:cs typeface="Helvetica Neue"/>
              </a:rPr>
              <a:t>Trévisiol-Okamura</a:t>
            </a:r>
            <a:r>
              <a:rPr lang="fr-FR" sz="1300" dirty="0">
                <a:solidFill>
                  <a:srgbClr val="000000"/>
                </a:solidFill>
                <a:effectLst/>
                <a:latin typeface="Helvetica Neue"/>
                <a:ea typeface="Helvetica Neue"/>
                <a:cs typeface="Helvetica Neue"/>
              </a:rPr>
              <a:t>, Pascale. Influence translinguistique et alternance codique en français L3 : Rôles des L1 et L2 dans la production orale d’apprenants japonais. Acquisition et Interaction en Langue Etrangère, Association Encrages, 2006, L’acquisition d’une langue3.</a:t>
            </a:r>
            <a:endParaRPr lang="fr-FR" sz="13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6583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12250" y="266834"/>
            <a:ext cx="10956898" cy="646331"/>
          </a:xfrm>
          <a:prstGeom prst="rect">
            <a:avLst/>
          </a:prstGeom>
          <a:noFill/>
        </p:spPr>
        <p:txBody>
          <a:bodyPr wrap="square" rtlCol="0">
            <a:spAutoFit/>
          </a:bodyPr>
          <a:lstStyle/>
          <a:p>
            <a:pPr algn="ctr"/>
            <a:r>
              <a:rPr lang="fr-FR" sz="3600" b="1" dirty="0"/>
              <a:t>Basic Français A1.1</a:t>
            </a:r>
            <a:endParaRPr lang="fr-FR" sz="2400" dirty="0">
              <a:solidFill>
                <a:srgbClr val="525457"/>
              </a:solidFill>
              <a:latin typeface="Open Sans"/>
            </a:endParaRPr>
          </a:p>
        </p:txBody>
      </p:sp>
      <p:sp>
        <p:nvSpPr>
          <p:cNvPr id="3" name="ZoneTexte 2">
            <a:extLst>
              <a:ext uri="{FF2B5EF4-FFF2-40B4-BE49-F238E27FC236}">
                <a16:creationId xmlns:a16="http://schemas.microsoft.com/office/drawing/2014/main" id="{9564F1B1-A913-43C5-82F7-26992DC9E4C2}"/>
              </a:ext>
            </a:extLst>
          </p:cNvPr>
          <p:cNvSpPr txBox="1"/>
          <p:nvPr/>
        </p:nvSpPr>
        <p:spPr>
          <a:xfrm>
            <a:off x="460252" y="1380782"/>
            <a:ext cx="10559332" cy="1508105"/>
          </a:xfrm>
          <a:prstGeom prst="rect">
            <a:avLst/>
          </a:prstGeom>
          <a:noFill/>
        </p:spPr>
        <p:txBody>
          <a:bodyPr wrap="square" rtlCol="0">
            <a:spAutoFit/>
          </a:bodyPr>
          <a:lstStyle/>
          <a:p>
            <a:r>
              <a:rPr lang="fr-FR" sz="2400" b="1" dirty="0">
                <a:latin typeface="Calibri" panose="020F0502020204030204" pitchFamily="34" charset="0"/>
              </a:rPr>
              <a:t>70 saynètes regroupées en 23 modules </a:t>
            </a:r>
            <a:r>
              <a:rPr lang="fr-FR" sz="2400" dirty="0">
                <a:effectLst/>
                <a:latin typeface="Calibri" panose="020F0502020204030204" pitchFamily="34" charset="0"/>
                <a:ea typeface="Calibri" panose="020F0502020204030204" pitchFamily="34" charset="0"/>
              </a:rPr>
              <a:t>: </a:t>
            </a:r>
            <a:br>
              <a:rPr lang="fr-FR" sz="2400" dirty="0">
                <a:effectLst/>
                <a:latin typeface="Calibri" panose="020F0502020204030204" pitchFamily="34" charset="0"/>
                <a:ea typeface="Calibri" panose="020F0502020204030204" pitchFamily="34" charset="0"/>
              </a:rPr>
            </a:br>
            <a:r>
              <a:rPr lang="fr-FR" sz="2400" dirty="0">
                <a:effectLst/>
                <a:latin typeface="Calibri" panose="020F0502020204030204" pitchFamily="34" charset="0"/>
                <a:ea typeface="Calibri" panose="020F0502020204030204" pitchFamily="34" charset="0"/>
              </a:rPr>
              <a:t>     </a:t>
            </a:r>
            <a:r>
              <a:rPr lang="fr-FR" sz="2200" dirty="0">
                <a:effectLst/>
                <a:latin typeface="Calibri" panose="020F0502020204030204" pitchFamily="34" charset="0"/>
                <a:ea typeface="Calibri" panose="020F0502020204030204" pitchFamily="34" charset="0"/>
              </a:rPr>
              <a:t>Les dialogues de ces saynètes nous ont été fournis par le CAVILAM Alliance Française de</a:t>
            </a:r>
            <a:br>
              <a:rPr lang="fr-FR" sz="22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     Vichy et couvrent le niveau A1.1,  et peuvent être transcrits en n’importe quelle autre</a:t>
            </a:r>
            <a:br>
              <a:rPr lang="fr-FR" sz="22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      langue vivante ou morte, avec ou sans alphabet, restant ainsi dans le cadre du CECRL.</a:t>
            </a:r>
            <a:endParaRPr lang="fr-FR" sz="2200" dirty="0"/>
          </a:p>
        </p:txBody>
      </p:sp>
      <p:sp>
        <p:nvSpPr>
          <p:cNvPr id="4" name="ZoneTexte 3">
            <a:extLst>
              <a:ext uri="{FF2B5EF4-FFF2-40B4-BE49-F238E27FC236}">
                <a16:creationId xmlns:a16="http://schemas.microsoft.com/office/drawing/2014/main" id="{4E1EDE4E-23A1-4531-A8A6-2E9F471A76E4}"/>
              </a:ext>
            </a:extLst>
          </p:cNvPr>
          <p:cNvSpPr txBox="1"/>
          <p:nvPr/>
        </p:nvSpPr>
        <p:spPr>
          <a:xfrm>
            <a:off x="460252" y="3257047"/>
            <a:ext cx="10424160" cy="800219"/>
          </a:xfrm>
          <a:prstGeom prst="rect">
            <a:avLst/>
          </a:prstGeom>
          <a:noFill/>
        </p:spPr>
        <p:txBody>
          <a:bodyPr wrap="square" rtlCol="0">
            <a:spAutoFit/>
          </a:bodyPr>
          <a:lstStyle/>
          <a:p>
            <a:r>
              <a:rPr lang="fr-FR" sz="2400" b="1" dirty="0">
                <a:latin typeface="Calibri" panose="020F0502020204030204" pitchFamily="34" charset="0"/>
                <a:ea typeface="Calibri" panose="020F0502020204030204" pitchFamily="34" charset="0"/>
              </a:rPr>
              <a:t>Niveau A1 </a:t>
            </a:r>
            <a:r>
              <a:rPr lang="fr-FR" sz="2400" dirty="0">
                <a:latin typeface="Calibri" panose="020F0502020204030204" pitchFamily="34" charset="0"/>
                <a:ea typeface="Calibri" panose="020F0502020204030204" pitchFamily="34" charset="0"/>
              </a:rPr>
              <a:t>: </a:t>
            </a:r>
            <a:br>
              <a:rPr lang="fr-FR" sz="1800" dirty="0">
                <a:latin typeface="Calibri" panose="020F0502020204030204" pitchFamily="34" charset="0"/>
                <a:ea typeface="Calibri" panose="020F0502020204030204" pitchFamily="34" charset="0"/>
              </a:rPr>
            </a:br>
            <a:r>
              <a:rPr lang="fr-FR" sz="1800" dirty="0">
                <a:latin typeface="Calibri" panose="020F0502020204030204" pitchFamily="34" charset="0"/>
                <a:ea typeface="Calibri" panose="020F0502020204030204" pitchFamily="34" charset="0"/>
              </a:rPr>
              <a:t>     </a:t>
            </a:r>
            <a:r>
              <a:rPr lang="fr-FR" sz="2200" dirty="0">
                <a:latin typeface="Calibri" panose="020F0502020204030204" pitchFamily="34" charset="0"/>
                <a:ea typeface="Calibri" panose="020F0502020204030204" pitchFamily="34" charset="0"/>
              </a:rPr>
              <a:t>Une extension à une centaine de saynètes permettra de couvrir ce niveau</a:t>
            </a:r>
            <a:endParaRPr lang="fr-FR" sz="2200" dirty="0"/>
          </a:p>
        </p:txBody>
      </p:sp>
      <p:sp>
        <p:nvSpPr>
          <p:cNvPr id="6" name="ZoneTexte 5">
            <a:extLst>
              <a:ext uri="{FF2B5EF4-FFF2-40B4-BE49-F238E27FC236}">
                <a16:creationId xmlns:a16="http://schemas.microsoft.com/office/drawing/2014/main" id="{0FE10781-ECE0-4E18-9D91-6D1103B33B2A}"/>
              </a:ext>
            </a:extLst>
          </p:cNvPr>
          <p:cNvSpPr txBox="1"/>
          <p:nvPr/>
        </p:nvSpPr>
        <p:spPr>
          <a:xfrm>
            <a:off x="460252" y="4425426"/>
            <a:ext cx="10893287" cy="1815882"/>
          </a:xfrm>
          <a:prstGeom prst="rect">
            <a:avLst/>
          </a:prstGeom>
          <a:noFill/>
        </p:spPr>
        <p:txBody>
          <a:bodyPr wrap="square" rtlCol="0">
            <a:spAutoFit/>
          </a:bodyPr>
          <a:lstStyle/>
          <a:p>
            <a:r>
              <a:rPr lang="fr-FR" sz="2400" b="1" dirty="0">
                <a:latin typeface="Calibri" panose="020F0502020204030204" pitchFamily="34" charset="0"/>
                <a:ea typeface="Calibri" panose="020F0502020204030204" pitchFamily="34" charset="0"/>
              </a:rPr>
              <a:t>Langues</a:t>
            </a:r>
            <a:r>
              <a:rPr lang="fr-FR" sz="2400" b="1" dirty="0">
                <a:effectLst/>
                <a:latin typeface="Calibri" panose="020F0502020204030204" pitchFamily="34" charset="0"/>
                <a:ea typeface="Calibri" panose="020F0502020204030204" pitchFamily="34" charset="0"/>
              </a:rPr>
              <a:t> </a:t>
            </a:r>
            <a:r>
              <a:rPr lang="fr-FR" sz="24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a:t>
            </a:r>
            <a:r>
              <a:rPr lang="fr-FR" sz="2200" dirty="0">
                <a:effectLst/>
                <a:latin typeface="Calibri" panose="020F0502020204030204" pitchFamily="34" charset="0"/>
                <a:ea typeface="Calibri" panose="020F0502020204030204" pitchFamily="34" charset="0"/>
              </a:rPr>
              <a:t>Le produit a été créé en </a:t>
            </a:r>
            <a:r>
              <a:rPr lang="fr-FR" sz="2200" dirty="0">
                <a:latin typeface="Calibri" panose="020F0502020204030204" pitchFamily="34" charset="0"/>
                <a:ea typeface="Calibri" panose="020F0502020204030204" pitchFamily="34" charset="0"/>
              </a:rPr>
              <a:t>« langue source » </a:t>
            </a:r>
            <a:r>
              <a:rPr lang="fr-FR" sz="2200" dirty="0">
                <a:effectLst/>
                <a:latin typeface="Calibri" panose="020F0502020204030204" pitchFamily="34" charset="0"/>
                <a:ea typeface="Calibri" panose="020F0502020204030204" pitchFamily="34" charset="0"/>
              </a:rPr>
              <a:t>anglais. </a:t>
            </a:r>
            <a:r>
              <a:rPr lang="fr-FR" sz="2200" dirty="0">
                <a:latin typeface="Calibri" panose="020F0502020204030204" pitchFamily="34" charset="0"/>
                <a:ea typeface="Calibri" panose="020F0502020204030204" pitchFamily="34" charset="0"/>
              </a:rPr>
              <a:t> </a:t>
            </a:r>
            <a:br>
              <a:rPr lang="fr-FR" sz="2200" dirty="0">
                <a:latin typeface="Calibri" panose="020F0502020204030204" pitchFamily="34" charset="0"/>
                <a:ea typeface="Calibri" panose="020F0502020204030204" pitchFamily="34" charset="0"/>
              </a:rPr>
            </a:br>
            <a:r>
              <a:rPr lang="fr-FR" sz="2200" dirty="0">
                <a:latin typeface="Calibri" panose="020F0502020204030204" pitchFamily="34" charset="0"/>
                <a:ea typeface="Calibri" panose="020F0502020204030204" pitchFamily="34" charset="0"/>
              </a:rPr>
              <a:t>    Nos contacts avec </a:t>
            </a:r>
            <a:r>
              <a:rPr lang="fr-FR" sz="2200" dirty="0" err="1">
                <a:latin typeface="Calibri" panose="020F0502020204030204" pitchFamily="34" charset="0"/>
                <a:ea typeface="Calibri" panose="020F0502020204030204" pitchFamily="34" charset="0"/>
                <a:hlinkClick r:id="rId3"/>
              </a:rPr>
              <a:t>LGIdF</a:t>
            </a:r>
            <a:r>
              <a:rPr lang="fr-FR" sz="2200" dirty="0">
                <a:latin typeface="Calibri" panose="020F0502020204030204" pitchFamily="34" charset="0"/>
                <a:ea typeface="Calibri" panose="020F0502020204030204" pitchFamily="34" charset="0"/>
                <a:hlinkClick r:id="rId3"/>
              </a:rPr>
              <a:t> </a:t>
            </a:r>
            <a:r>
              <a:rPr lang="fr-FR" sz="2200" dirty="0">
                <a:latin typeface="Calibri" panose="020F0502020204030204" pitchFamily="34" charset="0"/>
                <a:ea typeface="Calibri" panose="020F0502020204030204" pitchFamily="34" charset="0"/>
              </a:rPr>
              <a:t>nous ont permis d’accéder à des traducteurs recommandés par les</a:t>
            </a:r>
            <a:br>
              <a:rPr lang="fr-FR" sz="2200" dirty="0">
                <a:latin typeface="Calibri" panose="020F0502020204030204" pitchFamily="34" charset="0"/>
                <a:ea typeface="Calibri" panose="020F0502020204030204" pitchFamily="34" charset="0"/>
              </a:rPr>
            </a:br>
            <a:r>
              <a:rPr lang="fr-FR" sz="2200" dirty="0">
                <a:latin typeface="Calibri" panose="020F0502020204030204" pitchFamily="34" charset="0"/>
                <a:ea typeface="Calibri" panose="020F0502020204030204" pitchFamily="34" charset="0"/>
              </a:rPr>
              <a:t>    professeurs de la Sorbonne à l’origine de ce projet, afin d’arriver rapidement à la quinzaine</a:t>
            </a:r>
            <a:br>
              <a:rPr lang="fr-FR" sz="2200" dirty="0">
                <a:latin typeface="Calibri" panose="020F0502020204030204" pitchFamily="34" charset="0"/>
                <a:ea typeface="Calibri" panose="020F0502020204030204" pitchFamily="34" charset="0"/>
              </a:rPr>
            </a:br>
            <a:r>
              <a:rPr lang="fr-FR" sz="2200" dirty="0">
                <a:latin typeface="Calibri" panose="020F0502020204030204" pitchFamily="34" charset="0"/>
                <a:ea typeface="Calibri" panose="020F0502020204030204" pitchFamily="34" charset="0"/>
              </a:rPr>
              <a:t>    d’autres « langues sources » que la direction de l’Accueil de l’OFII nous a indiquées.</a:t>
            </a:r>
            <a:endParaRPr lang="fr-FR" dirty="0"/>
          </a:p>
        </p:txBody>
      </p:sp>
    </p:spTree>
    <p:extLst>
      <p:ext uri="{BB962C8B-B14F-4D97-AF65-F5344CB8AC3E}">
        <p14:creationId xmlns:p14="http://schemas.microsoft.com/office/powerpoint/2010/main" val="29898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04299" y="457666"/>
            <a:ext cx="10956898" cy="954107"/>
          </a:xfrm>
          <a:prstGeom prst="rect">
            <a:avLst/>
          </a:prstGeom>
          <a:noFill/>
        </p:spPr>
        <p:txBody>
          <a:bodyPr wrap="square" rtlCol="0">
            <a:spAutoFit/>
          </a:bodyPr>
          <a:lstStyle/>
          <a:p>
            <a:pPr algn="ctr"/>
            <a:r>
              <a:rPr lang="fr-FR" sz="2800" b="1" dirty="0"/>
              <a:t>Curriculum Vitae  </a:t>
            </a:r>
            <a:br>
              <a:rPr lang="fr-FR" sz="2800" b="1" dirty="0"/>
            </a:br>
            <a:r>
              <a:rPr lang="fr-FR" sz="2800" b="1" dirty="0"/>
              <a:t>Mme Sandrine Hidalgo </a:t>
            </a:r>
            <a:r>
              <a:rPr lang="fr-FR" sz="2800" b="1" dirty="0" err="1"/>
              <a:t>Valdes</a:t>
            </a:r>
            <a:r>
              <a:rPr lang="fr-FR" sz="2800" b="1" dirty="0"/>
              <a:t> – Chargée de développement</a:t>
            </a:r>
            <a:endParaRPr lang="fr-FR" dirty="0">
              <a:solidFill>
                <a:srgbClr val="525457"/>
              </a:solidFill>
              <a:latin typeface="Open Sans"/>
            </a:endParaRPr>
          </a:p>
        </p:txBody>
      </p:sp>
      <p:sp>
        <p:nvSpPr>
          <p:cNvPr id="7" name="ZoneTexte 6">
            <a:extLst>
              <a:ext uri="{FF2B5EF4-FFF2-40B4-BE49-F238E27FC236}">
                <a16:creationId xmlns:a16="http://schemas.microsoft.com/office/drawing/2014/main" id="{984D5B2B-0C82-4D24-A00B-745E3F300193}"/>
              </a:ext>
            </a:extLst>
          </p:cNvPr>
          <p:cNvSpPr txBox="1"/>
          <p:nvPr/>
        </p:nvSpPr>
        <p:spPr>
          <a:xfrm>
            <a:off x="294199" y="1411773"/>
            <a:ext cx="11577098" cy="5262979"/>
          </a:xfrm>
          <a:prstGeom prst="rect">
            <a:avLst/>
          </a:prstGeom>
          <a:noFill/>
        </p:spPr>
        <p:txBody>
          <a:bodyPr wrap="square" rtlCol="0">
            <a:spAutoFit/>
          </a:bodyPr>
          <a:lstStyle/>
          <a:p>
            <a:r>
              <a:rPr lang="fr-FR" sz="1400" b="1" dirty="0"/>
              <a:t>- Formatrice en FLE pendant 20 ans à l’Alliance française de Paris Ile de France</a:t>
            </a:r>
            <a:br>
              <a:rPr lang="fr-FR" sz="1400" b="1" dirty="0"/>
            </a:br>
            <a:endParaRPr lang="fr-FR" sz="1400" b="1" dirty="0"/>
          </a:p>
          <a:p>
            <a:r>
              <a:rPr lang="fr-FR" sz="1400" b="1" dirty="0"/>
              <a:t>- Auteure ou co-auteure de plusieurs ouvrages :</a:t>
            </a:r>
          </a:p>
          <a:p>
            <a:r>
              <a:rPr lang="fr-FR" sz="1400" dirty="0"/>
              <a:t>* 450 exercices de révision Niveau Avancé - Clé International (2005)</a:t>
            </a:r>
          </a:p>
          <a:p>
            <a:r>
              <a:rPr lang="fr-FR" sz="1400" dirty="0"/>
              <a:t>* Module de formation pour le DAEFLE 60h - Enseigner le français à des adultes peu ou pas scolarisés :</a:t>
            </a:r>
            <a:br>
              <a:rPr lang="fr-FR" sz="1400" dirty="0"/>
            </a:br>
            <a:r>
              <a:rPr lang="fr-FR" sz="1400" dirty="0"/>
              <a:t>    outils et pratiques CNED/Alliance française (2013)</a:t>
            </a:r>
          </a:p>
          <a:p>
            <a:r>
              <a:rPr lang="fr-FR" sz="1400" dirty="0"/>
              <a:t>* Atelier Lire en Français Facile - Hachette FLE (2016) - Peur sur la ville (Adam Roy)</a:t>
            </a:r>
          </a:p>
          <a:p>
            <a:r>
              <a:rPr lang="fr-FR" sz="1400" dirty="0"/>
              <a:t>* Edito A1 - Didier (2016)</a:t>
            </a:r>
            <a:br>
              <a:rPr lang="fr-FR" sz="1400" dirty="0"/>
            </a:br>
            <a:endParaRPr lang="fr-FR" sz="1400" dirty="0"/>
          </a:p>
          <a:p>
            <a:r>
              <a:rPr lang="fr-FR" sz="1400" b="1" dirty="0"/>
              <a:t>- Formatrice de formateurs :</a:t>
            </a:r>
          </a:p>
          <a:p>
            <a:r>
              <a:rPr lang="fr-FR" sz="1400" dirty="0"/>
              <a:t>* didactiser des documents authentiques - groupement OFII -(Juin 2011)</a:t>
            </a:r>
          </a:p>
          <a:p>
            <a:r>
              <a:rPr lang="fr-FR" sz="1400" dirty="0"/>
              <a:t>* le Français Langue Professionnel - Alliance française de Paris (Juin 2012)</a:t>
            </a:r>
          </a:p>
          <a:p>
            <a:r>
              <a:rPr lang="fr-FR" sz="1400" dirty="0"/>
              <a:t>* le français aux migrants - DPAFP - Alliance française de Paris (Fév. 2013/2015)</a:t>
            </a:r>
          </a:p>
          <a:p>
            <a:r>
              <a:rPr lang="fr-FR" sz="1400" dirty="0"/>
              <a:t>* la mémorisation du vocabulaire - comment aider les apprenants à consolider le lexique – Institut français de Londres (Oct. 2014)</a:t>
            </a:r>
          </a:p>
          <a:p>
            <a:r>
              <a:rPr lang="fr-FR" sz="1400" dirty="0"/>
              <a:t>* stratégies  pour apprendre/stratégies pour enseigner - DPAFP - Alliance française de Paris (Juillet 2016)</a:t>
            </a:r>
          </a:p>
          <a:p>
            <a:r>
              <a:rPr lang="fr-FR" sz="1400" dirty="0"/>
              <a:t>* enseigner à un public d’adultes migrants peu ou pas scolarisés – DGLFLF (2017 et  2018) - Alliance française de Paris </a:t>
            </a:r>
            <a:br>
              <a:rPr lang="fr-FR" sz="1400" dirty="0"/>
            </a:br>
            <a:r>
              <a:rPr lang="fr-FR" sz="1400" dirty="0"/>
              <a:t>    Formation </a:t>
            </a:r>
            <a:r>
              <a:rPr lang="fr-FR" sz="1400" dirty="0" err="1"/>
              <a:t>blended</a:t>
            </a:r>
            <a:r>
              <a:rPr lang="fr-FR" sz="1400" dirty="0"/>
              <a:t> </a:t>
            </a:r>
            <a:r>
              <a:rPr lang="fr-FR" sz="1400" dirty="0" err="1"/>
              <a:t>learning</a:t>
            </a:r>
            <a:r>
              <a:rPr lang="fr-FR" sz="1400" dirty="0"/>
              <a:t> (10h-e-learning sur MOODLE et 32h en présentiel)</a:t>
            </a:r>
            <a:br>
              <a:rPr lang="fr-FR" sz="1400" dirty="0"/>
            </a:br>
            <a:endParaRPr lang="fr-FR" sz="1400" dirty="0"/>
          </a:p>
          <a:p>
            <a:r>
              <a:rPr lang="fr-FR" sz="1400" b="1" dirty="0"/>
              <a:t>- Animatrice d’ateliers lors de journée de formation d’éditeurs de FLE sur différentes thématiques :</a:t>
            </a:r>
          </a:p>
          <a:p>
            <a:r>
              <a:rPr lang="fr-FR" sz="1400" dirty="0"/>
              <a:t>* autonomie de l’apprenant peu ou pas scolarisé : comment utiliser les documents</a:t>
            </a:r>
          </a:p>
          <a:p>
            <a:r>
              <a:rPr lang="fr-FR" sz="1400" dirty="0"/>
              <a:t>authentiques (Avril 2013) Clé International</a:t>
            </a:r>
          </a:p>
          <a:p>
            <a:r>
              <a:rPr lang="fr-FR" sz="1400" dirty="0"/>
              <a:t>* la carte mentale au service de l’enseignement/apprentissage de la grammaire (Juin</a:t>
            </a:r>
          </a:p>
          <a:p>
            <a:r>
              <a:rPr lang="fr-FR" sz="1400" dirty="0"/>
              <a:t>2015) Hachette FLE</a:t>
            </a:r>
          </a:p>
          <a:p>
            <a:r>
              <a:rPr lang="fr-FR" sz="1400" dirty="0"/>
              <a:t>* stratégies pour apprendre/stratégies pour enseigner (sept.2016) Clé International</a:t>
            </a:r>
          </a:p>
        </p:txBody>
      </p:sp>
    </p:spTree>
    <p:extLst>
      <p:ext uri="{BB962C8B-B14F-4D97-AF65-F5344CB8AC3E}">
        <p14:creationId xmlns:p14="http://schemas.microsoft.com/office/powerpoint/2010/main" val="38320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2" name="ZoneTexte 1">
            <a:extLst>
              <a:ext uri="{FF2B5EF4-FFF2-40B4-BE49-F238E27FC236}">
                <a16:creationId xmlns:a16="http://schemas.microsoft.com/office/drawing/2014/main" id="{B9CDCF24-7047-4F68-B170-D4A0CEF09A01}"/>
              </a:ext>
            </a:extLst>
          </p:cNvPr>
          <p:cNvSpPr txBox="1"/>
          <p:nvPr/>
        </p:nvSpPr>
        <p:spPr>
          <a:xfrm>
            <a:off x="604299" y="457666"/>
            <a:ext cx="10956898" cy="954107"/>
          </a:xfrm>
          <a:prstGeom prst="rect">
            <a:avLst/>
          </a:prstGeom>
          <a:noFill/>
        </p:spPr>
        <p:txBody>
          <a:bodyPr wrap="square" rtlCol="0">
            <a:spAutoFit/>
          </a:bodyPr>
          <a:lstStyle/>
          <a:p>
            <a:pPr algn="ctr"/>
            <a:r>
              <a:rPr lang="fr-FR" sz="2800" b="1" dirty="0"/>
              <a:t>Basic Français</a:t>
            </a:r>
            <a:br>
              <a:rPr lang="fr-FR" sz="2800" b="1" dirty="0"/>
            </a:br>
            <a:r>
              <a:rPr lang="fr-FR" sz="2800" b="1" dirty="0"/>
              <a:t>Le principe des leçons dans les modules</a:t>
            </a:r>
            <a:endParaRPr lang="fr-FR" dirty="0">
              <a:solidFill>
                <a:srgbClr val="525457"/>
              </a:solidFill>
              <a:latin typeface="Open Sans"/>
            </a:endParaRPr>
          </a:p>
        </p:txBody>
      </p:sp>
      <p:sp>
        <p:nvSpPr>
          <p:cNvPr id="6" name="Google Shape;57;p13">
            <a:extLst>
              <a:ext uri="{FF2B5EF4-FFF2-40B4-BE49-F238E27FC236}">
                <a16:creationId xmlns:a16="http://schemas.microsoft.com/office/drawing/2014/main" id="{2AD91174-F679-4934-B37D-6999DDF5C925}"/>
              </a:ext>
            </a:extLst>
          </p:cNvPr>
          <p:cNvSpPr txBox="1"/>
          <p:nvPr/>
        </p:nvSpPr>
        <p:spPr>
          <a:xfrm>
            <a:off x="889116" y="1704346"/>
            <a:ext cx="1024668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dirty="0">
                <a:solidFill>
                  <a:schemeClr val="accent1"/>
                </a:solidFill>
              </a:rPr>
              <a:t>Un dialogue déclencheur</a:t>
            </a:r>
            <a:endParaRPr sz="1600" b="1" dirty="0">
              <a:solidFill>
                <a:schemeClr val="accent1"/>
              </a:solidFill>
            </a:endParaRPr>
          </a:p>
          <a:p>
            <a:pPr marL="0" lvl="0" indent="0" algn="l" rtl="0">
              <a:spcBef>
                <a:spcPts val="0"/>
              </a:spcBef>
              <a:spcAft>
                <a:spcPts val="0"/>
              </a:spcAft>
              <a:buNone/>
            </a:pPr>
            <a:r>
              <a:rPr lang="fr" sz="1600" dirty="0"/>
              <a:t>entre Ludo et Vic ou avec des interlocuteurs extérieurs comme M. Bento et Mme Tanaka ou le boulanger, la pharmacienne, le docteur, le banquier...</a:t>
            </a:r>
            <a:endParaRPr sz="1600" dirty="0"/>
          </a:p>
        </p:txBody>
      </p:sp>
      <p:sp>
        <p:nvSpPr>
          <p:cNvPr id="8" name="Google Shape;61;p13">
            <a:extLst>
              <a:ext uri="{FF2B5EF4-FFF2-40B4-BE49-F238E27FC236}">
                <a16:creationId xmlns:a16="http://schemas.microsoft.com/office/drawing/2014/main" id="{B0E1D6E2-DDD0-47E8-B82B-DD2A94887149}"/>
              </a:ext>
            </a:extLst>
          </p:cNvPr>
          <p:cNvSpPr txBox="1"/>
          <p:nvPr/>
        </p:nvSpPr>
        <p:spPr>
          <a:xfrm>
            <a:off x="805628" y="2814614"/>
            <a:ext cx="10413662"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dirty="0">
                <a:solidFill>
                  <a:schemeClr val="accent1"/>
                </a:solidFill>
              </a:rPr>
              <a:t>Des leçons de Vocabulaire et de Grammaire</a:t>
            </a:r>
            <a:endParaRPr sz="1600" b="1" dirty="0">
              <a:solidFill>
                <a:schemeClr val="accent1"/>
              </a:solidFill>
            </a:endParaRPr>
          </a:p>
          <a:p>
            <a:pPr marL="0" lvl="0" indent="0" algn="just" rtl="0">
              <a:spcBef>
                <a:spcPts val="0"/>
              </a:spcBef>
              <a:spcAft>
                <a:spcPts val="0"/>
              </a:spcAft>
              <a:buNone/>
            </a:pPr>
            <a:r>
              <a:rPr lang="fr" sz="1600" dirty="0"/>
              <a:t>pour permettre aux apprenants/utilisateurs de comprendre pas à pas l’utilisation du lexique et le fonctionnement de la langue. Le lexique est accompagné d’une illustration pour associer son/image pour faciliter la mémorisation. La découverte d’un mot ou d’une notion grammaticale s’accompagne de la répétition du mot ou d’exemples concrets de phrases utilisant le verbe étudié par exemple combiné à la reconnaissance vocale </a:t>
            </a:r>
            <a:endParaRPr sz="1600" dirty="0"/>
          </a:p>
        </p:txBody>
      </p:sp>
      <p:sp>
        <p:nvSpPr>
          <p:cNvPr id="9" name="Google Shape;62;p13">
            <a:extLst>
              <a:ext uri="{FF2B5EF4-FFF2-40B4-BE49-F238E27FC236}">
                <a16:creationId xmlns:a16="http://schemas.microsoft.com/office/drawing/2014/main" id="{E14BF97E-7D4A-4266-9215-C2B257CA227B}"/>
              </a:ext>
            </a:extLst>
          </p:cNvPr>
          <p:cNvSpPr txBox="1"/>
          <p:nvPr/>
        </p:nvSpPr>
        <p:spPr>
          <a:xfrm>
            <a:off x="805628" y="4417325"/>
            <a:ext cx="10246684" cy="21544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dirty="0">
                <a:solidFill>
                  <a:schemeClr val="accent1"/>
                </a:solidFill>
              </a:rPr>
              <a:t>Différentes activités sont proposées aux apprenants/utilisateurs</a:t>
            </a:r>
            <a:endParaRPr sz="1600" b="1" dirty="0">
              <a:solidFill>
                <a:schemeClr val="accent1"/>
              </a:solidFill>
            </a:endParaRPr>
          </a:p>
          <a:p>
            <a:pPr marL="0" lvl="0" indent="0" rtl="0">
              <a:spcBef>
                <a:spcPts val="0"/>
              </a:spcBef>
              <a:spcAft>
                <a:spcPts val="0"/>
              </a:spcAft>
              <a:buNone/>
            </a:pPr>
            <a:r>
              <a:rPr lang="fr" sz="1600" dirty="0"/>
              <a:t>pour leur permettre de valider leur compréhension des notions étudiées ainsi que de renforcer la mémorisation du lexique :</a:t>
            </a:r>
            <a:r>
              <a:rPr lang="fr" sz="1600" b="1" dirty="0">
                <a:solidFill>
                  <a:schemeClr val="accent1"/>
                </a:solidFill>
              </a:rPr>
              <a:t> QCM/ Vrai-Faux/ Drag and Drop.</a:t>
            </a:r>
            <a:br>
              <a:rPr lang="fr" sz="1600" b="1" dirty="0">
                <a:solidFill>
                  <a:schemeClr val="accent1"/>
                </a:solidFill>
              </a:rPr>
            </a:br>
            <a:endParaRPr sz="1600" b="1" dirty="0">
              <a:solidFill>
                <a:schemeClr val="accent1"/>
              </a:solidFill>
            </a:endParaRPr>
          </a:p>
          <a:p>
            <a:pPr marL="0" lvl="0" indent="0" algn="just" rtl="0">
              <a:spcBef>
                <a:spcPts val="0"/>
              </a:spcBef>
              <a:spcAft>
                <a:spcPts val="0"/>
              </a:spcAft>
              <a:buNone/>
            </a:pPr>
            <a:r>
              <a:rPr lang="fr" sz="1600" dirty="0">
                <a:solidFill>
                  <a:schemeClr val="dk1"/>
                </a:solidFill>
              </a:rPr>
              <a:t>Des activités innovantes ont été également développées :</a:t>
            </a:r>
            <a:endParaRPr sz="1600" dirty="0">
              <a:solidFill>
                <a:schemeClr val="dk1"/>
              </a:solidFill>
            </a:endParaRPr>
          </a:p>
          <a:p>
            <a:pPr marL="457200" lvl="0" indent="-304800" algn="just" rtl="0">
              <a:spcBef>
                <a:spcPts val="0"/>
              </a:spcBef>
              <a:spcAft>
                <a:spcPts val="0"/>
              </a:spcAft>
              <a:buClr>
                <a:schemeClr val="dk1"/>
              </a:buClr>
              <a:buSzPts val="1200"/>
              <a:buChar char="-"/>
            </a:pPr>
            <a:r>
              <a:rPr lang="fr" sz="1600" dirty="0">
                <a:solidFill>
                  <a:schemeClr val="dk1"/>
                </a:solidFill>
              </a:rPr>
              <a:t>pour remettre des phrases ou des dialogues dans l’ordre à partir de vocaux/enregistrements (</a:t>
            </a:r>
            <a:r>
              <a:rPr lang="fr" sz="1600" b="1" dirty="0">
                <a:solidFill>
                  <a:schemeClr val="accent1"/>
                </a:solidFill>
              </a:rPr>
              <a:t>Rearrange</a:t>
            </a:r>
            <a:r>
              <a:rPr lang="fr" sz="1600" dirty="0">
                <a:solidFill>
                  <a:schemeClr val="dk1"/>
                </a:solidFill>
              </a:rPr>
              <a:t>)</a:t>
            </a:r>
            <a:endParaRPr sz="2400" dirty="0"/>
          </a:p>
          <a:p>
            <a:pPr marL="457200" lvl="0" indent="-304800" algn="just" rtl="0">
              <a:spcBef>
                <a:spcPts val="0"/>
              </a:spcBef>
              <a:spcAft>
                <a:spcPts val="0"/>
              </a:spcAft>
              <a:buClr>
                <a:schemeClr val="dk1"/>
              </a:buClr>
              <a:buSzPts val="1200"/>
              <a:buChar char="-"/>
            </a:pPr>
            <a:r>
              <a:rPr lang="fr" sz="1600" dirty="0">
                <a:solidFill>
                  <a:schemeClr val="dk1"/>
                </a:solidFill>
              </a:rPr>
              <a:t>pour les défier régulièrement sur les différentes notions vues, genre des noms, conjugaison, lexique (</a:t>
            </a:r>
            <a:r>
              <a:rPr lang="fr" sz="1600" b="1" dirty="0">
                <a:solidFill>
                  <a:schemeClr val="accent1"/>
                </a:solidFill>
              </a:rPr>
              <a:t>Tétris</a:t>
            </a:r>
            <a:r>
              <a:rPr lang="fr" sz="1600" dirty="0">
                <a:solidFill>
                  <a:schemeClr val="dk1"/>
                </a:solidFill>
              </a:rPr>
              <a:t>) </a:t>
            </a:r>
            <a:endParaRPr sz="1600" dirty="0">
              <a:solidFill>
                <a:schemeClr val="dk1"/>
              </a:solidFill>
            </a:endParaRPr>
          </a:p>
          <a:p>
            <a:pPr marL="457200" lvl="0" indent="-304800" algn="just" rtl="0">
              <a:spcBef>
                <a:spcPts val="0"/>
              </a:spcBef>
              <a:spcAft>
                <a:spcPts val="0"/>
              </a:spcAft>
              <a:buClr>
                <a:schemeClr val="dk1"/>
              </a:buClr>
              <a:buSzPts val="1200"/>
              <a:buChar char="-"/>
            </a:pPr>
            <a:r>
              <a:rPr lang="fr" sz="1600" dirty="0">
                <a:solidFill>
                  <a:schemeClr val="dk1"/>
                </a:solidFill>
              </a:rPr>
              <a:t>pour leur faire générer des phrases à l’aide des illustrations (</a:t>
            </a:r>
            <a:r>
              <a:rPr lang="fr" sz="1600" b="1" dirty="0">
                <a:solidFill>
                  <a:schemeClr val="accent1"/>
                </a:solidFill>
              </a:rPr>
              <a:t>Roulette) </a:t>
            </a:r>
            <a:endParaRPr sz="2400" dirty="0">
              <a:solidFill>
                <a:schemeClr val="dk1"/>
              </a:solidFill>
            </a:endParaRPr>
          </a:p>
        </p:txBody>
      </p:sp>
    </p:spTree>
    <p:extLst>
      <p:ext uri="{BB962C8B-B14F-4D97-AF65-F5344CB8AC3E}">
        <p14:creationId xmlns:p14="http://schemas.microsoft.com/office/powerpoint/2010/main" val="48380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C52B97-DF93-4547-BA71-DBABB5BE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659" y="76002"/>
            <a:ext cx="1915341" cy="1012025"/>
          </a:xfrm>
          <a:prstGeom prst="rect">
            <a:avLst/>
          </a:prstGeom>
        </p:spPr>
      </p:pic>
      <p:sp>
        <p:nvSpPr>
          <p:cNvPr id="6" name="Rectangle 1">
            <a:extLst>
              <a:ext uri="{FF2B5EF4-FFF2-40B4-BE49-F238E27FC236}">
                <a16:creationId xmlns:a16="http://schemas.microsoft.com/office/drawing/2014/main" id="{B4505BE7-3B4B-482E-8004-89F990171665}"/>
              </a:ext>
            </a:extLst>
          </p:cNvPr>
          <p:cNvSpPr>
            <a:spLocks noChangeArrowheads="1"/>
          </p:cNvSpPr>
          <p:nvPr/>
        </p:nvSpPr>
        <p:spPr bwMode="auto">
          <a:xfrm>
            <a:off x="4802188" y="1825625"/>
            <a:ext cx="19750576" cy="46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4" name="Tableau 13">
            <a:extLst>
              <a:ext uri="{FF2B5EF4-FFF2-40B4-BE49-F238E27FC236}">
                <a16:creationId xmlns:a16="http://schemas.microsoft.com/office/drawing/2014/main" id="{5EDD248C-8669-4273-8C66-310CEA4E285E}"/>
              </a:ext>
            </a:extLst>
          </p:cNvPr>
          <p:cNvGraphicFramePr>
            <a:graphicFrameLocks noGrp="1"/>
          </p:cNvGraphicFramePr>
          <p:nvPr>
            <p:extLst>
              <p:ext uri="{D42A27DB-BD31-4B8C-83A1-F6EECF244321}">
                <p14:modId xmlns:p14="http://schemas.microsoft.com/office/powerpoint/2010/main" val="1129868893"/>
              </p:ext>
            </p:extLst>
          </p:nvPr>
        </p:nvGraphicFramePr>
        <p:xfrm>
          <a:off x="6194677" y="1706051"/>
          <a:ext cx="5318811" cy="4533504"/>
        </p:xfrm>
        <a:graphic>
          <a:graphicData uri="http://schemas.openxmlformats.org/drawingml/2006/table">
            <a:tbl>
              <a:tblPr firstRow="1" firstCol="1" bandRow="1">
                <a:tableStyleId>{5C22544A-7EE6-4342-B048-85BDC9FD1C3A}</a:tableStyleId>
              </a:tblPr>
              <a:tblGrid>
                <a:gridCol w="500321">
                  <a:extLst>
                    <a:ext uri="{9D8B030D-6E8A-4147-A177-3AD203B41FA5}">
                      <a16:colId xmlns:a16="http://schemas.microsoft.com/office/drawing/2014/main" val="3363870090"/>
                    </a:ext>
                  </a:extLst>
                </a:gridCol>
                <a:gridCol w="1645920">
                  <a:extLst>
                    <a:ext uri="{9D8B030D-6E8A-4147-A177-3AD203B41FA5}">
                      <a16:colId xmlns:a16="http://schemas.microsoft.com/office/drawing/2014/main" val="1896282988"/>
                    </a:ext>
                  </a:extLst>
                </a:gridCol>
                <a:gridCol w="3172570">
                  <a:extLst>
                    <a:ext uri="{9D8B030D-6E8A-4147-A177-3AD203B41FA5}">
                      <a16:colId xmlns:a16="http://schemas.microsoft.com/office/drawing/2014/main" val="1648604507"/>
                    </a:ext>
                  </a:extLst>
                </a:gridCol>
              </a:tblGrid>
              <a:tr h="315314">
                <a:tc>
                  <a:txBody>
                    <a:bodyPr/>
                    <a:lstStyle/>
                    <a:p>
                      <a:r>
                        <a:rPr lang="fr-FR" sz="900" dirty="0">
                          <a:ln>
                            <a:noFill/>
                          </a:ln>
                          <a:solidFill>
                            <a:schemeClr val="bg1"/>
                          </a:solidFill>
                          <a:effectLst/>
                          <a:latin typeface="Helvetica Neue"/>
                          <a:ea typeface="Helvetica Neue"/>
                          <a:cs typeface="Helvetica Neue"/>
                        </a:rPr>
                        <a:t>Module</a:t>
                      </a:r>
                    </a:p>
                  </a:txBody>
                  <a:tcPr marL="45804" marR="45804" marT="45804" marB="45804"/>
                </a:tc>
                <a:tc>
                  <a:txBody>
                    <a:bodyPr/>
                    <a:lstStyle/>
                    <a:p>
                      <a:r>
                        <a:rPr lang="fr-FR" sz="900" dirty="0">
                          <a:ln>
                            <a:noFill/>
                          </a:ln>
                          <a:effectLst/>
                        </a:rPr>
                        <a:t>Thème</a:t>
                      </a:r>
                      <a:endParaRPr lang="fr-FR" sz="900" dirty="0">
                        <a:ln>
                          <a:noFill/>
                        </a:ln>
                        <a:solidFill>
                          <a:srgbClr val="000000"/>
                        </a:solidFill>
                        <a:effectLst/>
                        <a:latin typeface="Helvetica Neue"/>
                        <a:ea typeface="Helvetica Neue"/>
                        <a:cs typeface="Helvetica Neue"/>
                      </a:endParaRPr>
                    </a:p>
                  </a:txBody>
                  <a:tcPr marL="45804" marR="45804" marT="45804" marB="45804"/>
                </a:tc>
                <a:tc>
                  <a:txBody>
                    <a:bodyPr/>
                    <a:lstStyle/>
                    <a:p>
                      <a:r>
                        <a:rPr lang="fr-FR" sz="900" dirty="0">
                          <a:ln>
                            <a:noFill/>
                          </a:ln>
                          <a:effectLst/>
                        </a:rPr>
                        <a:t>Notions</a:t>
                      </a:r>
                      <a:endParaRPr lang="fr-FR" sz="900" dirty="0">
                        <a:ln>
                          <a:noFill/>
                        </a:ln>
                        <a:solidFill>
                          <a:srgbClr val="000000"/>
                        </a:solidFill>
                        <a:effectLst/>
                        <a:latin typeface="Helvetica Neue"/>
                        <a:ea typeface="Helvetica Neue"/>
                        <a:cs typeface="Helvetica Neue"/>
                      </a:endParaRPr>
                    </a:p>
                  </a:txBody>
                  <a:tcPr marL="45804" marR="45804" marT="45804" marB="45804"/>
                </a:tc>
                <a:extLst>
                  <a:ext uri="{0D108BD9-81ED-4DB2-BD59-A6C34878D82A}">
                    <a16:rowId xmlns:a16="http://schemas.microsoft.com/office/drawing/2014/main" val="894191347"/>
                  </a:ext>
                </a:extLst>
              </a:tr>
              <a:tr h="315314">
                <a:tc>
                  <a:txBody>
                    <a:bodyPr/>
                    <a:lstStyle/>
                    <a:p>
                      <a:pPr algn="r"/>
                      <a:r>
                        <a:rPr lang="en-US" sz="1000">
                          <a:ln>
                            <a:noFill/>
                          </a:ln>
                          <a:effectLst/>
                        </a:rPr>
                        <a:t>13</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a:ln>
                            <a:noFill/>
                          </a:ln>
                          <a:effectLst/>
                        </a:rPr>
                        <a:t>Faire les courses</a:t>
                      </a:r>
                      <a:endParaRPr lang="fr-FR" sz="100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l’alimentation, l’épicerie, le projet, la liste des courses</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2176292281"/>
                  </a:ext>
                </a:extLst>
              </a:tr>
              <a:tr h="315314">
                <a:tc>
                  <a:txBody>
                    <a:bodyPr/>
                    <a:lstStyle/>
                    <a:p>
                      <a:pPr algn="r"/>
                      <a:r>
                        <a:rPr lang="en-US" sz="1000">
                          <a:ln>
                            <a:noFill/>
                          </a:ln>
                          <a:effectLst/>
                        </a:rPr>
                        <a:t>14</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Aller à la pharmacie</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Les horaires d’ouverture, la forme des médicaments, la posologie</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2258651899"/>
                  </a:ext>
                </a:extLst>
              </a:tr>
              <a:tr h="315314">
                <a:tc>
                  <a:txBody>
                    <a:bodyPr/>
                    <a:lstStyle/>
                    <a:p>
                      <a:pPr algn="r"/>
                      <a:r>
                        <a:rPr lang="en-US" sz="1000">
                          <a:ln>
                            <a:noFill/>
                          </a:ln>
                          <a:effectLst/>
                        </a:rPr>
                        <a:t>15</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Parler de nourriture</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Les envies, la boulangerie, le prix, les moyens de paiement</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3217912132"/>
                  </a:ext>
                </a:extLst>
              </a:tr>
              <a:tr h="315314">
                <a:tc>
                  <a:txBody>
                    <a:bodyPr/>
                    <a:lstStyle/>
                    <a:p>
                      <a:pPr algn="r"/>
                      <a:r>
                        <a:rPr lang="en-US" sz="1000">
                          <a:ln>
                            <a:noFill/>
                          </a:ln>
                          <a:effectLst/>
                        </a:rPr>
                        <a:t>16</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Aller à la banque</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L’ouverture d’un compte, les justificatifs de domicile, l’adresse e-mail, l’argent</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3105198532"/>
                  </a:ext>
                </a:extLst>
              </a:tr>
              <a:tr h="315314">
                <a:tc>
                  <a:txBody>
                    <a:bodyPr/>
                    <a:lstStyle/>
                    <a:p>
                      <a:pPr algn="r"/>
                      <a:r>
                        <a:rPr lang="en-US" sz="1000">
                          <a:ln>
                            <a:noFill/>
                          </a:ln>
                          <a:effectLst/>
                        </a:rPr>
                        <a:t>17</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Acheter dans un magasin</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Les vêtements, l’essayage, la taille, la pointure</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3182770383"/>
                  </a:ext>
                </a:extLst>
              </a:tr>
              <a:tr h="315314">
                <a:tc>
                  <a:txBody>
                    <a:bodyPr/>
                    <a:lstStyle/>
                    <a:p>
                      <a:pPr algn="r"/>
                      <a:r>
                        <a:rPr lang="en-US" sz="1000">
                          <a:ln>
                            <a:noFill/>
                          </a:ln>
                          <a:effectLst/>
                        </a:rPr>
                        <a:t>18</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Se déplacer</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 billet de train, les horaires, le retard</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2739164032"/>
                  </a:ext>
                </a:extLst>
              </a:tr>
              <a:tr h="504502">
                <a:tc>
                  <a:txBody>
                    <a:bodyPr/>
                    <a:lstStyle/>
                    <a:p>
                      <a:pPr algn="r"/>
                      <a:r>
                        <a:rPr lang="en-US" sz="1000">
                          <a:ln>
                            <a:noFill/>
                          </a:ln>
                          <a:effectLst/>
                        </a:rPr>
                        <a:t>19</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Aller à l’hôtel </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réserver une chambre, les activités, l’itinéraire</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3817911064"/>
                  </a:ext>
                </a:extLst>
              </a:tr>
              <a:tr h="315314">
                <a:tc>
                  <a:txBody>
                    <a:bodyPr/>
                    <a:lstStyle/>
                    <a:p>
                      <a:pPr algn="r"/>
                      <a:r>
                        <a:rPr lang="en-US" sz="1000">
                          <a:ln>
                            <a:noFill/>
                          </a:ln>
                          <a:effectLst/>
                        </a:rPr>
                        <a:t>20</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Aller à l’hôtel </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 check-in, la chambre, la météo</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825387194"/>
                  </a:ext>
                </a:extLst>
              </a:tr>
              <a:tr h="315314">
                <a:tc>
                  <a:txBody>
                    <a:bodyPr/>
                    <a:lstStyle/>
                    <a:p>
                      <a:pPr algn="r"/>
                      <a:r>
                        <a:rPr lang="en-US" sz="1000">
                          <a:ln>
                            <a:noFill/>
                          </a:ln>
                          <a:effectLst/>
                        </a:rPr>
                        <a:t>21</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Alphabet 1</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kern="1200" dirty="0">
                          <a:ln>
                            <a:noFill/>
                          </a:ln>
                          <a:solidFill>
                            <a:srgbClr val="000000"/>
                          </a:solidFill>
                          <a:effectLst/>
                          <a:latin typeface="Calibri" panose="020F0502020204030204" pitchFamily="34" charset="0"/>
                          <a:ea typeface="Helvetica Neue"/>
                          <a:cs typeface="Calibri" panose="020F0502020204030204" pitchFamily="34" charset="0"/>
                        </a:rPr>
                        <a:t>réciter l’alphabet, épeler</a:t>
                      </a:r>
                    </a:p>
                  </a:txBody>
                  <a:tcPr marL="50800" marR="50800" marT="50800" marB="50800"/>
                </a:tc>
                <a:extLst>
                  <a:ext uri="{0D108BD9-81ED-4DB2-BD59-A6C34878D82A}">
                    <a16:rowId xmlns:a16="http://schemas.microsoft.com/office/drawing/2014/main" val="2886912663"/>
                  </a:ext>
                </a:extLst>
              </a:tr>
              <a:tr h="504502">
                <a:tc>
                  <a:txBody>
                    <a:bodyPr/>
                    <a:lstStyle/>
                    <a:p>
                      <a:pPr algn="r"/>
                      <a:r>
                        <a:rPr lang="en-US" sz="1000">
                          <a:ln>
                            <a:noFill/>
                          </a:ln>
                          <a:effectLst/>
                        </a:rPr>
                        <a:t>22</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Alphabet 2</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solidFill>
                            <a:srgbClr val="000000"/>
                          </a:solidFill>
                          <a:effectLst/>
                          <a:latin typeface="Calibri" panose="020F0502020204030204" pitchFamily="34" charset="0"/>
                          <a:ea typeface="Helvetica Neue"/>
                          <a:cs typeface="Calibri" panose="020F0502020204030204" pitchFamily="34" charset="0"/>
                        </a:rPr>
                        <a:t>Écrire l’alphabet : majuscules &amp; minuscules</a:t>
                      </a:r>
                    </a:p>
                  </a:txBody>
                  <a:tcPr marL="50800" marR="50800" marT="50800" marB="50800"/>
                </a:tc>
                <a:extLst>
                  <a:ext uri="{0D108BD9-81ED-4DB2-BD59-A6C34878D82A}">
                    <a16:rowId xmlns:a16="http://schemas.microsoft.com/office/drawing/2014/main" val="3654735593"/>
                  </a:ext>
                </a:extLst>
              </a:tr>
              <a:tr h="504502">
                <a:tc>
                  <a:txBody>
                    <a:bodyPr/>
                    <a:lstStyle/>
                    <a:p>
                      <a:pPr algn="r"/>
                      <a:r>
                        <a:rPr lang="en-US" sz="1000">
                          <a:ln>
                            <a:noFill/>
                          </a:ln>
                          <a:effectLst/>
                        </a:rPr>
                        <a:t>23</a:t>
                      </a:r>
                      <a:endParaRPr lang="fr-FR" sz="1200">
                        <a:effectLst/>
                        <a:latin typeface="Times New Roman" panose="02020603050405020304" pitchFamily="18" charset="0"/>
                        <a:ea typeface="Arial Unicode MS"/>
                      </a:endParaRPr>
                    </a:p>
                  </a:txBody>
                  <a:tcPr marL="50800" marR="50800" marT="50800" marB="50800"/>
                </a:tc>
                <a:tc>
                  <a:txBody>
                    <a:bodyPr/>
                    <a:lstStyle/>
                    <a:p>
                      <a:r>
                        <a:rPr lang="fr-FR" sz="1000" dirty="0">
                          <a:ln>
                            <a:noFill/>
                          </a:ln>
                          <a:effectLst/>
                        </a:rPr>
                        <a:t>Compter</a:t>
                      </a:r>
                      <a:endParaRPr lang="fr-FR" sz="1000" dirty="0">
                        <a:ln>
                          <a:noFill/>
                        </a:ln>
                        <a:solidFill>
                          <a:srgbClr val="000000"/>
                        </a:solidFill>
                        <a:effectLst/>
                        <a:latin typeface="Helvetica Neue"/>
                        <a:ea typeface="Helvetica Neue"/>
                        <a:cs typeface="Helvetica Neue"/>
                      </a:endParaRPr>
                    </a:p>
                  </a:txBody>
                  <a:tcPr marL="50800" marR="50800" marT="50800" marB="50800"/>
                </a:tc>
                <a:tc>
                  <a:txBody>
                    <a:bodyPr/>
                    <a:lstStyle/>
                    <a:p>
                      <a:r>
                        <a:rPr lang="fr-FR" sz="1000" dirty="0">
                          <a:ln>
                            <a:noFill/>
                          </a:ln>
                          <a:effectLst/>
                        </a:rPr>
                        <a:t>Les chiffres de 0 à 100</a:t>
                      </a:r>
                      <a:br>
                        <a:rPr lang="fr-FR" sz="1000" dirty="0">
                          <a:ln>
                            <a:noFill/>
                          </a:ln>
                          <a:effectLst/>
                        </a:rPr>
                      </a:br>
                      <a:r>
                        <a:rPr lang="fr-FR" sz="1000" dirty="0">
                          <a:ln>
                            <a:noFill/>
                          </a:ln>
                          <a:effectLst/>
                        </a:rPr>
                        <a:t>Poser des questions en lien avec les chiffres</a:t>
                      </a:r>
                      <a:endParaRPr lang="fr-FR" sz="1000" dirty="0">
                        <a:ln>
                          <a:noFill/>
                        </a:ln>
                        <a:solidFill>
                          <a:srgbClr val="000000"/>
                        </a:solidFill>
                        <a:effectLst/>
                        <a:latin typeface="Helvetica Neue"/>
                        <a:ea typeface="Helvetica Neue"/>
                        <a:cs typeface="Helvetica Neue"/>
                      </a:endParaRPr>
                    </a:p>
                  </a:txBody>
                  <a:tcPr marL="50800" marR="50800" marT="50800" marB="50800"/>
                </a:tc>
                <a:extLst>
                  <a:ext uri="{0D108BD9-81ED-4DB2-BD59-A6C34878D82A}">
                    <a16:rowId xmlns:a16="http://schemas.microsoft.com/office/drawing/2014/main" val="3600516688"/>
                  </a:ext>
                </a:extLst>
              </a:tr>
            </a:tbl>
          </a:graphicData>
        </a:graphic>
      </p:graphicFrame>
      <p:sp>
        <p:nvSpPr>
          <p:cNvPr id="15" name="ZoneTexte 14">
            <a:extLst>
              <a:ext uri="{FF2B5EF4-FFF2-40B4-BE49-F238E27FC236}">
                <a16:creationId xmlns:a16="http://schemas.microsoft.com/office/drawing/2014/main" id="{70E40B64-6B11-487A-8B61-98BFA0FEBFC3}"/>
              </a:ext>
            </a:extLst>
          </p:cNvPr>
          <p:cNvSpPr txBox="1"/>
          <p:nvPr/>
        </p:nvSpPr>
        <p:spPr>
          <a:xfrm>
            <a:off x="4959819" y="444699"/>
            <a:ext cx="2469715" cy="461665"/>
          </a:xfrm>
          <a:prstGeom prst="rect">
            <a:avLst/>
          </a:prstGeom>
          <a:noFill/>
        </p:spPr>
        <p:txBody>
          <a:bodyPr wrap="none" rtlCol="0">
            <a:spAutoFit/>
          </a:bodyPr>
          <a:lstStyle/>
          <a:p>
            <a:r>
              <a:rPr lang="fr-FR" sz="2400" b="1" dirty="0"/>
              <a:t>Liste des Modules</a:t>
            </a:r>
          </a:p>
        </p:txBody>
      </p:sp>
      <p:graphicFrame>
        <p:nvGraphicFramePr>
          <p:cNvPr id="17" name="Tableau 16">
            <a:extLst>
              <a:ext uri="{FF2B5EF4-FFF2-40B4-BE49-F238E27FC236}">
                <a16:creationId xmlns:a16="http://schemas.microsoft.com/office/drawing/2014/main" id="{B099B974-9B53-4286-B681-237856446435}"/>
              </a:ext>
            </a:extLst>
          </p:cNvPr>
          <p:cNvGraphicFramePr>
            <a:graphicFrameLocks noGrp="1"/>
          </p:cNvGraphicFramePr>
          <p:nvPr>
            <p:extLst>
              <p:ext uri="{D42A27DB-BD31-4B8C-83A1-F6EECF244321}">
                <p14:modId xmlns:p14="http://schemas.microsoft.com/office/powerpoint/2010/main" val="1620178539"/>
              </p:ext>
            </p:extLst>
          </p:nvPr>
        </p:nvGraphicFramePr>
        <p:xfrm>
          <a:off x="298926" y="1723966"/>
          <a:ext cx="5318811" cy="4515593"/>
        </p:xfrm>
        <a:graphic>
          <a:graphicData uri="http://schemas.openxmlformats.org/drawingml/2006/table">
            <a:tbl>
              <a:tblPr firstRow="1" firstCol="1" bandRow="1">
                <a:tableStyleId>{5C22544A-7EE6-4342-B048-85BDC9FD1C3A}</a:tableStyleId>
              </a:tblPr>
              <a:tblGrid>
                <a:gridCol w="565020">
                  <a:extLst>
                    <a:ext uri="{9D8B030D-6E8A-4147-A177-3AD203B41FA5}">
                      <a16:colId xmlns:a16="http://schemas.microsoft.com/office/drawing/2014/main" val="3170005267"/>
                    </a:ext>
                  </a:extLst>
                </a:gridCol>
                <a:gridCol w="2518564">
                  <a:extLst>
                    <a:ext uri="{9D8B030D-6E8A-4147-A177-3AD203B41FA5}">
                      <a16:colId xmlns:a16="http://schemas.microsoft.com/office/drawing/2014/main" val="3928137113"/>
                    </a:ext>
                  </a:extLst>
                </a:gridCol>
                <a:gridCol w="2235227">
                  <a:extLst>
                    <a:ext uri="{9D8B030D-6E8A-4147-A177-3AD203B41FA5}">
                      <a16:colId xmlns:a16="http://schemas.microsoft.com/office/drawing/2014/main" val="4154524312"/>
                    </a:ext>
                  </a:extLst>
                </a:gridCol>
              </a:tblGrid>
              <a:tr h="344903">
                <a:tc>
                  <a:txBody>
                    <a:bodyPr/>
                    <a:lstStyle/>
                    <a:p>
                      <a:r>
                        <a:rPr lang="fr-FR" sz="900">
                          <a:ln>
                            <a:noFill/>
                          </a:ln>
                          <a:effectLst/>
                        </a:rPr>
                        <a:t>Module</a:t>
                      </a:r>
                      <a:endParaRPr lang="fr-FR" sz="70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Thème</a:t>
                      </a:r>
                      <a:endParaRPr lang="fr-FR" sz="70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Notions</a:t>
                      </a:r>
                      <a:endParaRPr lang="fr-FR" sz="70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3408818159"/>
                  </a:ext>
                </a:extLst>
              </a:tr>
              <a:tr h="216311">
                <a:tc>
                  <a:txBody>
                    <a:bodyPr/>
                    <a:lstStyle/>
                    <a:p>
                      <a:pPr algn="r"/>
                      <a:r>
                        <a:rPr lang="en-US" sz="900">
                          <a:ln>
                            <a:noFill/>
                          </a:ln>
                          <a:effectLst/>
                        </a:rPr>
                        <a:t>1</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Faire connaissance</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saluer, le tutoiement</a:t>
                      </a:r>
                      <a:endParaRPr lang="fr-FR" sz="70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1356345176"/>
                  </a:ext>
                </a:extLst>
              </a:tr>
              <a:tr h="344903">
                <a:tc>
                  <a:txBody>
                    <a:bodyPr/>
                    <a:lstStyle/>
                    <a:p>
                      <a:pPr algn="r"/>
                      <a:r>
                        <a:rPr lang="en-US" sz="900">
                          <a:ln>
                            <a:noFill/>
                          </a:ln>
                          <a:effectLst/>
                        </a:rPr>
                        <a:t>2</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Faire connaissance et saluer des inconnus</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saluer, le vouvoiement</a:t>
                      </a:r>
                      <a:endParaRPr lang="fr-FR" sz="70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1244762408"/>
                  </a:ext>
                </a:extLst>
              </a:tr>
              <a:tr h="344903">
                <a:tc>
                  <a:txBody>
                    <a:bodyPr/>
                    <a:lstStyle/>
                    <a:p>
                      <a:pPr algn="r"/>
                      <a:r>
                        <a:rPr lang="en-US" sz="900">
                          <a:ln>
                            <a:noFill/>
                          </a:ln>
                          <a:effectLst/>
                        </a:rPr>
                        <a:t>3</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Faire connaissance, parler de soi et des autres</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la nationalité, les langues</a:t>
                      </a:r>
                      <a:endParaRPr lang="fr-FR" sz="70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1011575346"/>
                  </a:ext>
                </a:extLst>
              </a:tr>
              <a:tr h="344903">
                <a:tc>
                  <a:txBody>
                    <a:bodyPr/>
                    <a:lstStyle/>
                    <a:p>
                      <a:pPr algn="r"/>
                      <a:r>
                        <a:rPr lang="en-US" sz="900">
                          <a:ln>
                            <a:noFill/>
                          </a:ln>
                          <a:effectLst/>
                        </a:rPr>
                        <a:t>4</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Demander des renseignements</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a:ln>
                            <a:noFill/>
                          </a:ln>
                          <a:effectLst/>
                        </a:rPr>
                        <a:t>remercier, poser des questions</a:t>
                      </a:r>
                      <a:endParaRPr lang="fr-FR" sz="70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1959210166"/>
                  </a:ext>
                </a:extLst>
              </a:tr>
              <a:tr h="344903">
                <a:tc>
                  <a:txBody>
                    <a:bodyPr/>
                    <a:lstStyle/>
                    <a:p>
                      <a:pPr algn="r"/>
                      <a:r>
                        <a:rPr lang="en-US" sz="900">
                          <a:ln>
                            <a:noFill/>
                          </a:ln>
                          <a:effectLst/>
                        </a:rPr>
                        <a:t>5</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Décrire quelqu’un</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le physique, les qualités, les vêtements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3722405532"/>
                  </a:ext>
                </a:extLst>
              </a:tr>
              <a:tr h="344903">
                <a:tc>
                  <a:txBody>
                    <a:bodyPr/>
                    <a:lstStyle/>
                    <a:p>
                      <a:pPr algn="r"/>
                      <a:r>
                        <a:rPr lang="en-US" sz="900">
                          <a:ln>
                            <a:noFill/>
                          </a:ln>
                          <a:effectLst/>
                        </a:rPr>
                        <a:t>6</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Parler de soi, de son travail, de ses loisirs</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la profession, les loisirs, le sport, la lecture</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3528701497"/>
                  </a:ext>
                </a:extLst>
              </a:tr>
              <a:tr h="357645">
                <a:tc>
                  <a:txBody>
                    <a:bodyPr/>
                    <a:lstStyle/>
                    <a:p>
                      <a:pPr algn="r"/>
                      <a:r>
                        <a:rPr lang="en-US" sz="900">
                          <a:ln>
                            <a:noFill/>
                          </a:ln>
                          <a:effectLst/>
                        </a:rPr>
                        <a:t>7</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Parler de soi, de ses loisirs et de ses activités</a:t>
                      </a:r>
                      <a:br>
                        <a:rPr lang="fr-FR" sz="900" dirty="0">
                          <a:ln>
                            <a:noFill/>
                          </a:ln>
                          <a:effectLst/>
                        </a:rPr>
                      </a:br>
                      <a:r>
                        <a:rPr lang="fr-FR" sz="900" dirty="0">
                          <a:ln>
                            <a:noFill/>
                          </a:ln>
                          <a:effectLst/>
                        </a:rPr>
                        <a:t> quotidiennes</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la musique, les loisirs du week-end, les habitudes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486432185"/>
                  </a:ext>
                </a:extLst>
              </a:tr>
              <a:tr h="344903">
                <a:tc>
                  <a:txBody>
                    <a:bodyPr/>
                    <a:lstStyle/>
                    <a:p>
                      <a:pPr algn="r"/>
                      <a:r>
                        <a:rPr lang="en-US" sz="900">
                          <a:ln>
                            <a:noFill/>
                          </a:ln>
                          <a:effectLst/>
                        </a:rPr>
                        <a:t>8</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Parler de la famille</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les parents, les professions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3049700720"/>
                  </a:ext>
                </a:extLst>
              </a:tr>
              <a:tr h="344903">
                <a:tc>
                  <a:txBody>
                    <a:bodyPr/>
                    <a:lstStyle/>
                    <a:p>
                      <a:pPr algn="r"/>
                      <a:r>
                        <a:rPr lang="en-US" sz="900">
                          <a:ln>
                            <a:noFill/>
                          </a:ln>
                          <a:effectLst/>
                        </a:rPr>
                        <a:t>9</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Parler de sa ville</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les bâtiments, le quartier, les lieux publics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2132964826"/>
                  </a:ext>
                </a:extLst>
              </a:tr>
              <a:tr h="357645">
                <a:tc>
                  <a:txBody>
                    <a:bodyPr/>
                    <a:lstStyle/>
                    <a:p>
                      <a:pPr algn="r"/>
                      <a:r>
                        <a:rPr lang="en-US" sz="900">
                          <a:ln>
                            <a:noFill/>
                          </a:ln>
                          <a:effectLst/>
                        </a:rPr>
                        <a:t>10</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Aller à la poste</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les projets, la poste, l’accueil, demander son chemin, les itinéraires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3807056589"/>
                  </a:ext>
                </a:extLst>
              </a:tr>
              <a:tr h="344903">
                <a:tc>
                  <a:txBody>
                    <a:bodyPr/>
                    <a:lstStyle/>
                    <a:p>
                      <a:pPr algn="r"/>
                      <a:r>
                        <a:rPr lang="en-US" sz="900">
                          <a:ln>
                            <a:noFill/>
                          </a:ln>
                          <a:effectLst/>
                        </a:rPr>
                        <a:t>11</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a:ln>
                            <a:noFill/>
                          </a:ln>
                          <a:effectLst/>
                        </a:rPr>
                        <a:t>Parler de sa maison</a:t>
                      </a:r>
                      <a:endParaRPr lang="fr-FR" sz="70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décrire la maison, la chambre</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1788217026"/>
                  </a:ext>
                </a:extLst>
              </a:tr>
              <a:tr h="479865">
                <a:tc>
                  <a:txBody>
                    <a:bodyPr/>
                    <a:lstStyle/>
                    <a:p>
                      <a:pPr algn="r"/>
                      <a:r>
                        <a:rPr lang="en-US" sz="900">
                          <a:ln>
                            <a:noFill/>
                          </a:ln>
                          <a:effectLst/>
                        </a:rPr>
                        <a:t>12</a:t>
                      </a:r>
                      <a:endParaRPr lang="fr-FR" sz="900">
                        <a:effectLst/>
                        <a:latin typeface="Times New Roman" panose="02020603050405020304" pitchFamily="18" charset="0"/>
                        <a:ea typeface="Arial Unicode MS"/>
                      </a:endParaRPr>
                    </a:p>
                  </a:txBody>
                  <a:tcPr marL="36382" marR="36382" marT="36382" marB="36382"/>
                </a:tc>
                <a:tc>
                  <a:txBody>
                    <a:bodyPr/>
                    <a:lstStyle/>
                    <a:p>
                      <a:r>
                        <a:rPr lang="fr-FR" sz="900" dirty="0">
                          <a:ln>
                            <a:noFill/>
                          </a:ln>
                          <a:effectLst/>
                        </a:rPr>
                        <a:t>Aller chez le médecin</a:t>
                      </a:r>
                      <a:endParaRPr lang="fr-FR" sz="700" dirty="0">
                        <a:ln>
                          <a:noFill/>
                        </a:ln>
                        <a:solidFill>
                          <a:srgbClr val="000000"/>
                        </a:solidFill>
                        <a:effectLst/>
                        <a:latin typeface="Helvetica Neue"/>
                        <a:ea typeface="Helvetica Neue"/>
                        <a:cs typeface="Helvetica Neue"/>
                      </a:endParaRPr>
                    </a:p>
                  </a:txBody>
                  <a:tcPr marL="36382" marR="36382" marT="36382" marB="36382"/>
                </a:tc>
                <a:tc>
                  <a:txBody>
                    <a:bodyPr/>
                    <a:lstStyle/>
                    <a:p>
                      <a:r>
                        <a:rPr lang="fr-FR" sz="900" dirty="0">
                          <a:ln>
                            <a:noFill/>
                          </a:ln>
                          <a:effectLst/>
                        </a:rPr>
                        <a:t>le rendez-vous, l’obligation, les symptômes</a:t>
                      </a:r>
                      <a:endParaRPr lang="fr-FR" sz="700" dirty="0">
                        <a:ln>
                          <a:noFill/>
                        </a:ln>
                        <a:solidFill>
                          <a:srgbClr val="000000"/>
                        </a:solidFill>
                        <a:effectLst/>
                        <a:latin typeface="Helvetica Neue"/>
                        <a:ea typeface="Helvetica Neue"/>
                        <a:cs typeface="Helvetica Neue"/>
                      </a:endParaRPr>
                    </a:p>
                  </a:txBody>
                  <a:tcPr marL="36382" marR="36382" marT="36382" marB="36382"/>
                </a:tc>
                <a:extLst>
                  <a:ext uri="{0D108BD9-81ED-4DB2-BD59-A6C34878D82A}">
                    <a16:rowId xmlns:a16="http://schemas.microsoft.com/office/drawing/2014/main" val="4131210169"/>
                  </a:ext>
                </a:extLst>
              </a:tr>
            </a:tbl>
          </a:graphicData>
        </a:graphic>
      </p:graphicFrame>
    </p:spTree>
    <p:extLst>
      <p:ext uri="{BB962C8B-B14F-4D97-AF65-F5344CB8AC3E}">
        <p14:creationId xmlns:p14="http://schemas.microsoft.com/office/powerpoint/2010/main" val="25103959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1965</Words>
  <Application>Microsoft Office PowerPoint</Application>
  <PresentationFormat>Breedbeeld</PresentationFormat>
  <Paragraphs>153</Paragraphs>
  <Slides>12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Calibri</vt:lpstr>
      <vt:lpstr>Calibri Light</vt:lpstr>
      <vt:lpstr>Helvetica Neue</vt:lpstr>
      <vt:lpstr>Open Sans</vt:lpstr>
      <vt:lpstr>Times New Roman</vt:lpstr>
      <vt:lpstr>Thème Office</vt:lpstr>
      <vt:lpstr>BasicFrançais  contact : jack@ludo-vic.com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L’Equipe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Jack Amberg</dc:creator>
  <cp:lastModifiedBy>Twan Geerts</cp:lastModifiedBy>
  <cp:revision>57</cp:revision>
  <dcterms:created xsi:type="dcterms:W3CDTF">2020-11-04T10:31:30Z</dcterms:created>
  <dcterms:modified xsi:type="dcterms:W3CDTF">2022-04-26T17:46:30Z</dcterms:modified>
</cp:coreProperties>
</file>